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7" r:id="rId2"/>
    <p:sldId id="262"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92" r:id="rId22"/>
    <p:sldId id="277" r:id="rId23"/>
    <p:sldId id="291" r:id="rId24"/>
    <p:sldId id="278" r:id="rId25"/>
    <p:sldId id="279" r:id="rId26"/>
    <p:sldId id="280" r:id="rId27"/>
    <p:sldId id="281" r:id="rId28"/>
    <p:sldId id="290" r:id="rId29"/>
    <p:sldId id="282" r:id="rId30"/>
    <p:sldId id="283" r:id="rId31"/>
    <p:sldId id="284" r:id="rId32"/>
    <p:sldId id="285" r:id="rId33"/>
    <p:sldId id="286" r:id="rId34"/>
    <p:sldId id="289" r:id="rId35"/>
    <p:sldId id="287" r:id="rId36"/>
    <p:sldId id="288" r:id="rId37"/>
    <p:sldId id="293" r:id="rId3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64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91BFE29-1157-44AF-BC38-C4D121D505B5}" type="slidenum">
              <a:rPr lang="en-US" smtClean="0"/>
              <a:t>‹#›</a:t>
            </a:fld>
            <a:endParaRPr lang="en-US"/>
          </a:p>
        </p:txBody>
      </p:sp>
    </p:spTree>
    <p:extLst>
      <p:ext uri="{BB962C8B-B14F-4D97-AF65-F5344CB8AC3E}">
        <p14:creationId xmlns:p14="http://schemas.microsoft.com/office/powerpoint/2010/main" val="93248886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C666244-D2C2-498A-AB39-D7D6106C9B8D}" type="slidenum">
              <a:rPr lang="en-US" smtClean="0"/>
              <a:t>‹#›</a:t>
            </a:fld>
            <a:endParaRPr lang="en-US"/>
          </a:p>
        </p:txBody>
      </p:sp>
    </p:spTree>
    <p:extLst>
      <p:ext uri="{BB962C8B-B14F-4D97-AF65-F5344CB8AC3E}">
        <p14:creationId xmlns:p14="http://schemas.microsoft.com/office/powerpoint/2010/main" val="75909518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AB295F-F034-4E61-A2A6-D7CB6CA998AB}"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4290134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AB295F-F034-4E61-A2A6-D7CB6CA998AB}" type="slidenum">
              <a:rPr lang="en-US" smtClean="0"/>
              <a:pPr/>
              <a:t>2</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230228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I would like to thank Dave and all of</a:t>
            </a:r>
            <a:r>
              <a:rPr lang="en-US" baseline="0" dirty="0" smtClean="0"/>
              <a:t> the membership of WCLA for allowing me this opportunity to speak with you today to provide this update on some of the issues that are facing the Commission.  I am approaching one year of service as the Chairman of the Commission.  It has been a rewarding experience for me thus far.  I have worked with some of you personally with some of the challenges that have arisen in this past year.  But for me, I see challenges as an opportunity for growth and improvement and so with this presentation, I hope to communicate with all of you some things we are monitoring and looking to improve at the Commission.</a:t>
            </a:r>
            <a:endParaRPr lang="en-US" dirty="0" smtClean="0"/>
          </a:p>
          <a:p>
            <a:endParaRPr lang="en-US" dirty="0"/>
          </a:p>
        </p:txBody>
      </p:sp>
      <p:sp>
        <p:nvSpPr>
          <p:cNvPr id="4" name="Slide Number Placeholder 3"/>
          <p:cNvSpPr>
            <a:spLocks noGrp="1"/>
          </p:cNvSpPr>
          <p:nvPr>
            <p:ph type="sldNum" sz="quarter" idx="10"/>
          </p:nvPr>
        </p:nvSpPr>
        <p:spPr/>
        <p:txBody>
          <a:bodyPr/>
          <a:lstStyle/>
          <a:p>
            <a:fld id="{046B01B6-13E0-4E4C-985E-FAE17E2B00AF}" type="slidenum">
              <a:rPr lang="en-US" smtClean="0"/>
              <a:pPr/>
              <a:t>7</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378877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Today, I would like to focus on five topics:</a:t>
            </a:r>
            <a:r>
              <a:rPr lang="en-US" baseline="0" dirty="0" smtClean="0"/>
              <a:t>  The status of the reform legislation, HB 1698, which I am often asked to weigh in on in my position as Chairman, some of the legislation that is currently pending before the General Assembly, the recent reassignment of the Arbitrators, which is one of the many changes mandated by HB 1698,  </a:t>
            </a:r>
            <a:r>
              <a:rPr lang="en-US" baseline="0" dirty="0" err="1" smtClean="0"/>
              <a:t>currrent</a:t>
            </a:r>
            <a:r>
              <a:rPr lang="en-US" baseline="0" dirty="0" smtClean="0"/>
              <a:t> issues facing Arbitrators, and finally, I am seeking the assistance and cooperation of all you here in this room who practice before the Commission, and that is civility at the Commission.</a:t>
            </a:r>
            <a:endParaRPr lang="en-US" dirty="0"/>
          </a:p>
        </p:txBody>
      </p:sp>
      <p:sp>
        <p:nvSpPr>
          <p:cNvPr id="4" name="Slide Number Placeholder 3"/>
          <p:cNvSpPr>
            <a:spLocks noGrp="1"/>
          </p:cNvSpPr>
          <p:nvPr>
            <p:ph type="sldNum" sz="quarter" idx="10"/>
          </p:nvPr>
        </p:nvSpPr>
        <p:spPr/>
        <p:txBody>
          <a:bodyPr/>
          <a:lstStyle/>
          <a:p>
            <a:fld id="{046B01B6-13E0-4E4C-985E-FAE17E2B00AF}" type="slidenum">
              <a:rPr lang="en-US" smtClean="0"/>
              <a:pPr/>
              <a:t>8</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055518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D79D9B-CB97-4CB7-8811-416079ECB2DC}" type="slidenum">
              <a:rPr lang="en-US" smtClean="0"/>
              <a:t>20</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86468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D79D9B-CB97-4CB7-8811-416079ECB2DC}" type="slidenum">
              <a:rPr lang="en-US" smtClean="0"/>
              <a:t>22</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67135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AB295F-F034-4E61-A2A6-D7CB6CA998AB}" type="slidenum">
              <a:rPr lang="en-US" smtClean="0"/>
              <a:pPr/>
              <a:t>24</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80521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23CE63-741B-48E8-9472-D5BBBD252863}" type="datetimeFigureOut">
              <a:rPr lang="en-US" smtClean="0"/>
              <a:t>12/10/2014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324AE-17A6-4913-B4FA-4F6D983458B7}" type="slidenum">
              <a:rPr lang="en-US" smtClean="0"/>
              <a:t>‹#›</a:t>
            </a:fld>
            <a:endParaRPr lang="en-US"/>
          </a:p>
        </p:txBody>
      </p:sp>
    </p:spTree>
    <p:extLst>
      <p:ext uri="{BB962C8B-B14F-4D97-AF65-F5344CB8AC3E}">
        <p14:creationId xmlns:p14="http://schemas.microsoft.com/office/powerpoint/2010/main" val="2305747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3CE63-741B-48E8-9472-D5BBBD252863}" type="datetimeFigureOut">
              <a:rPr lang="en-US" smtClean="0"/>
              <a:t>12/10/2014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324AE-17A6-4913-B4FA-4F6D983458B7}" type="slidenum">
              <a:rPr lang="en-US" smtClean="0"/>
              <a:t>‹#›</a:t>
            </a:fld>
            <a:endParaRPr lang="en-US"/>
          </a:p>
        </p:txBody>
      </p:sp>
    </p:spTree>
    <p:extLst>
      <p:ext uri="{BB962C8B-B14F-4D97-AF65-F5344CB8AC3E}">
        <p14:creationId xmlns:p14="http://schemas.microsoft.com/office/powerpoint/2010/main" val="2331574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3CE63-741B-48E8-9472-D5BBBD252863}" type="datetimeFigureOut">
              <a:rPr lang="en-US" smtClean="0"/>
              <a:t>12/10/2014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324AE-17A6-4913-B4FA-4F6D983458B7}" type="slidenum">
              <a:rPr lang="en-US" smtClean="0"/>
              <a:t>‹#›</a:t>
            </a:fld>
            <a:endParaRPr lang="en-US"/>
          </a:p>
        </p:txBody>
      </p:sp>
    </p:spTree>
    <p:extLst>
      <p:ext uri="{BB962C8B-B14F-4D97-AF65-F5344CB8AC3E}">
        <p14:creationId xmlns:p14="http://schemas.microsoft.com/office/powerpoint/2010/main" val="2886597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3CE63-741B-48E8-9472-D5BBBD252863}" type="datetimeFigureOut">
              <a:rPr lang="en-US" smtClean="0"/>
              <a:t>12/10/2014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324AE-17A6-4913-B4FA-4F6D983458B7}" type="slidenum">
              <a:rPr lang="en-US" smtClean="0"/>
              <a:t>‹#›</a:t>
            </a:fld>
            <a:endParaRPr lang="en-US"/>
          </a:p>
        </p:txBody>
      </p:sp>
    </p:spTree>
    <p:extLst>
      <p:ext uri="{BB962C8B-B14F-4D97-AF65-F5344CB8AC3E}">
        <p14:creationId xmlns:p14="http://schemas.microsoft.com/office/powerpoint/2010/main" val="3721257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23CE63-741B-48E8-9472-D5BBBD252863}" type="datetimeFigureOut">
              <a:rPr lang="en-US" smtClean="0"/>
              <a:t>12/10/2014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324AE-17A6-4913-B4FA-4F6D983458B7}" type="slidenum">
              <a:rPr lang="en-US" smtClean="0"/>
              <a:t>‹#›</a:t>
            </a:fld>
            <a:endParaRPr lang="en-US"/>
          </a:p>
        </p:txBody>
      </p:sp>
    </p:spTree>
    <p:extLst>
      <p:ext uri="{BB962C8B-B14F-4D97-AF65-F5344CB8AC3E}">
        <p14:creationId xmlns:p14="http://schemas.microsoft.com/office/powerpoint/2010/main" val="2729063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23CE63-741B-48E8-9472-D5BBBD252863}" type="datetimeFigureOut">
              <a:rPr lang="en-US" smtClean="0"/>
              <a:t>12/10/2014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324AE-17A6-4913-B4FA-4F6D983458B7}" type="slidenum">
              <a:rPr lang="en-US" smtClean="0"/>
              <a:t>‹#›</a:t>
            </a:fld>
            <a:endParaRPr lang="en-US"/>
          </a:p>
        </p:txBody>
      </p:sp>
    </p:spTree>
    <p:extLst>
      <p:ext uri="{BB962C8B-B14F-4D97-AF65-F5344CB8AC3E}">
        <p14:creationId xmlns:p14="http://schemas.microsoft.com/office/powerpoint/2010/main" val="41005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23CE63-741B-48E8-9472-D5BBBD252863}" type="datetimeFigureOut">
              <a:rPr lang="en-US" smtClean="0"/>
              <a:t>12/10/2014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E324AE-17A6-4913-B4FA-4F6D983458B7}" type="slidenum">
              <a:rPr lang="en-US" smtClean="0"/>
              <a:t>‹#›</a:t>
            </a:fld>
            <a:endParaRPr lang="en-US"/>
          </a:p>
        </p:txBody>
      </p:sp>
    </p:spTree>
    <p:extLst>
      <p:ext uri="{BB962C8B-B14F-4D97-AF65-F5344CB8AC3E}">
        <p14:creationId xmlns:p14="http://schemas.microsoft.com/office/powerpoint/2010/main" val="3223535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23CE63-741B-48E8-9472-D5BBBD252863}" type="datetimeFigureOut">
              <a:rPr lang="en-US" smtClean="0"/>
              <a:t>12/10/2014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E324AE-17A6-4913-B4FA-4F6D983458B7}" type="slidenum">
              <a:rPr lang="en-US" smtClean="0"/>
              <a:t>‹#›</a:t>
            </a:fld>
            <a:endParaRPr lang="en-US"/>
          </a:p>
        </p:txBody>
      </p:sp>
    </p:spTree>
    <p:extLst>
      <p:ext uri="{BB962C8B-B14F-4D97-AF65-F5344CB8AC3E}">
        <p14:creationId xmlns:p14="http://schemas.microsoft.com/office/powerpoint/2010/main" val="2975755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23CE63-741B-48E8-9472-D5BBBD252863}" type="datetimeFigureOut">
              <a:rPr lang="en-US" smtClean="0"/>
              <a:t>12/10/2014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E324AE-17A6-4913-B4FA-4F6D983458B7}" type="slidenum">
              <a:rPr lang="en-US" smtClean="0"/>
              <a:t>‹#›</a:t>
            </a:fld>
            <a:endParaRPr lang="en-US"/>
          </a:p>
        </p:txBody>
      </p:sp>
    </p:spTree>
    <p:extLst>
      <p:ext uri="{BB962C8B-B14F-4D97-AF65-F5344CB8AC3E}">
        <p14:creationId xmlns:p14="http://schemas.microsoft.com/office/powerpoint/2010/main" val="385960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23CE63-741B-48E8-9472-D5BBBD252863}" type="datetimeFigureOut">
              <a:rPr lang="en-US" smtClean="0"/>
              <a:t>12/10/2014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324AE-17A6-4913-B4FA-4F6D983458B7}" type="slidenum">
              <a:rPr lang="en-US" smtClean="0"/>
              <a:t>‹#›</a:t>
            </a:fld>
            <a:endParaRPr lang="en-US"/>
          </a:p>
        </p:txBody>
      </p:sp>
    </p:spTree>
    <p:extLst>
      <p:ext uri="{BB962C8B-B14F-4D97-AF65-F5344CB8AC3E}">
        <p14:creationId xmlns:p14="http://schemas.microsoft.com/office/powerpoint/2010/main" val="849365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23CE63-741B-48E8-9472-D5BBBD252863}" type="datetimeFigureOut">
              <a:rPr lang="en-US" smtClean="0"/>
              <a:t>12/10/2014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324AE-17A6-4913-B4FA-4F6D983458B7}" type="slidenum">
              <a:rPr lang="en-US" smtClean="0"/>
              <a:t>‹#›</a:t>
            </a:fld>
            <a:endParaRPr lang="en-US"/>
          </a:p>
        </p:txBody>
      </p:sp>
    </p:spTree>
    <p:extLst>
      <p:ext uri="{BB962C8B-B14F-4D97-AF65-F5344CB8AC3E}">
        <p14:creationId xmlns:p14="http://schemas.microsoft.com/office/powerpoint/2010/main" val="414603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23CE63-741B-48E8-9472-D5BBBD252863}" type="datetimeFigureOut">
              <a:rPr lang="en-US" smtClean="0"/>
              <a:t>12/10/2014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324AE-17A6-4913-B4FA-4F6D983458B7}" type="slidenum">
              <a:rPr lang="en-US" smtClean="0"/>
              <a:t>‹#›</a:t>
            </a:fld>
            <a:endParaRPr lang="en-US"/>
          </a:p>
        </p:txBody>
      </p:sp>
    </p:spTree>
    <p:extLst>
      <p:ext uri="{BB962C8B-B14F-4D97-AF65-F5344CB8AC3E}">
        <p14:creationId xmlns:p14="http://schemas.microsoft.com/office/powerpoint/2010/main" val="4067548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WCLA MCLE 12-4-14</a:t>
            </a:r>
            <a:endParaRPr lang="en-US" dirty="0"/>
          </a:p>
        </p:txBody>
      </p:sp>
      <p:sp>
        <p:nvSpPr>
          <p:cNvPr id="5" name="Content Placeholder 4"/>
          <p:cNvSpPr>
            <a:spLocks noGrp="1"/>
          </p:cNvSpPr>
          <p:nvPr>
            <p:ph idx="1"/>
          </p:nvPr>
        </p:nvSpPr>
        <p:spPr/>
        <p:txBody>
          <a:bodyPr/>
          <a:lstStyle/>
          <a:p>
            <a:r>
              <a:rPr lang="en-US" dirty="0" smtClean="0"/>
              <a:t>2014 Year End Review &amp; Update</a:t>
            </a:r>
          </a:p>
          <a:p>
            <a:r>
              <a:rPr lang="en-US" dirty="0" smtClean="0"/>
              <a:t>Thursday December 4, 2014</a:t>
            </a:r>
          </a:p>
          <a:p>
            <a:r>
              <a:rPr lang="en-US" dirty="0" smtClean="0"/>
              <a:t>12:00 pm to 1:00 pm</a:t>
            </a:r>
          </a:p>
          <a:p>
            <a:r>
              <a:rPr lang="en-US" dirty="0" smtClean="0"/>
              <a:t>James R. Thompson Center , Chicago, IL</a:t>
            </a:r>
          </a:p>
          <a:p>
            <a:r>
              <a:rPr lang="en-US" dirty="0" smtClean="0"/>
              <a:t>1 Hour General MCLE Credit</a:t>
            </a:r>
          </a:p>
          <a:p>
            <a:endParaRPr lang="en-US" dirty="0"/>
          </a:p>
        </p:txBody>
      </p:sp>
    </p:spTree>
    <p:extLst>
      <p:ext uri="{BB962C8B-B14F-4D97-AF65-F5344CB8AC3E}">
        <p14:creationId xmlns:p14="http://schemas.microsoft.com/office/powerpoint/2010/main" val="1540738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WCLA 3-27-14</a:t>
            </a:r>
            <a:endParaRPr lang="en-US" dirty="0"/>
          </a:p>
        </p:txBody>
      </p:sp>
      <p:sp>
        <p:nvSpPr>
          <p:cNvPr id="5" name="Content Placeholder 4"/>
          <p:cNvSpPr>
            <a:spLocks noGrp="1"/>
          </p:cNvSpPr>
          <p:nvPr>
            <p:ph idx="1"/>
          </p:nvPr>
        </p:nvSpPr>
        <p:spPr/>
        <p:txBody>
          <a:bodyPr/>
          <a:lstStyle/>
          <a:p>
            <a:r>
              <a:rPr lang="en-US" dirty="0" smtClean="0"/>
              <a:t>The Five Factors of Section 8.1b</a:t>
            </a:r>
          </a:p>
          <a:p>
            <a:r>
              <a:rPr lang="en-US" dirty="0" smtClean="0"/>
              <a:t>Thursday  March 27, 2014</a:t>
            </a:r>
          </a:p>
          <a:p>
            <a:r>
              <a:rPr lang="en-US" dirty="0" smtClean="0"/>
              <a:t>12:00 pm to 1:00 pm</a:t>
            </a:r>
          </a:p>
          <a:p>
            <a:r>
              <a:rPr lang="en-US" dirty="0" smtClean="0"/>
              <a:t>James R. Thompson Center , Chicago, IL</a:t>
            </a:r>
          </a:p>
          <a:p>
            <a:r>
              <a:rPr lang="en-US" dirty="0" smtClean="0"/>
              <a:t>1 Hour General MCLE Credit</a:t>
            </a:r>
          </a:p>
          <a:p>
            <a:endParaRPr lang="en-US" dirty="0"/>
          </a:p>
        </p:txBody>
      </p:sp>
    </p:spTree>
    <p:extLst>
      <p:ext uri="{BB962C8B-B14F-4D97-AF65-F5344CB8AC3E}">
        <p14:creationId xmlns:p14="http://schemas.microsoft.com/office/powerpoint/2010/main" val="2730674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Frederick Williams v. Flexible Staffing</a:t>
            </a:r>
            <a:br>
              <a:rPr lang="en-US" dirty="0" smtClean="0"/>
            </a:br>
            <a:r>
              <a:rPr lang="en-US" dirty="0" smtClean="0"/>
              <a:t>14 IWCC 0576</a:t>
            </a:r>
            <a:endParaRPr lang="en-US" sz="4000" dirty="0"/>
          </a:p>
        </p:txBody>
      </p:sp>
      <p:sp>
        <p:nvSpPr>
          <p:cNvPr id="3" name="Content Placeholder 2"/>
          <p:cNvSpPr>
            <a:spLocks noGrp="1"/>
          </p:cNvSpPr>
          <p:nvPr>
            <p:ph idx="1"/>
          </p:nvPr>
        </p:nvSpPr>
        <p:spPr/>
        <p:txBody>
          <a:bodyPr>
            <a:normAutofit fontScale="85000" lnSpcReduction="20000"/>
          </a:bodyPr>
          <a:lstStyle/>
          <a:p>
            <a:r>
              <a:rPr lang="en-US" dirty="0" smtClean="0"/>
              <a:t>On remand the Commission makes the following clarification to support its conclusion, modifies the Decision of the Arbitrator as stated below and otherwise affirms and adopts the decision of the Arbitrator.</a:t>
            </a:r>
          </a:p>
          <a:p>
            <a:r>
              <a:rPr lang="en-US" dirty="0"/>
              <a:t>We understand Respondent's argument that Dr. Levin's A.M.A. impairment rating of 6% of the upper extremity was not given enough weight by the Arbitrator. However, we do not agree with the great weight that Respondent wants placed on this rating because to do so would be to disregard the other factors and give them no weight at all. Section 8.1b of the Act requires the consideration of five factors in determining permanent partial </a:t>
            </a:r>
            <a:r>
              <a:rPr lang="en-US" dirty="0" smtClean="0"/>
              <a:t>disability</a:t>
            </a:r>
          </a:p>
          <a:p>
            <a:r>
              <a:rPr lang="en-US" dirty="0"/>
              <a:t>Section 8.1b also states, "No single factor shall be the sole determinant of disability. In determining the level of disability, the relevance and weight of any factors used in addition to the level of impairment as reported by the physician must be explained in a written order." We initially note that the term "impairment" in relation to the A.M.A. rating is not synonymous with the term "disability" as it relates to the ultimate permanent partial disability award.</a:t>
            </a:r>
          </a:p>
          <a:p>
            <a:endParaRPr lang="en-US" dirty="0" smtClean="0"/>
          </a:p>
        </p:txBody>
      </p:sp>
    </p:spTree>
    <p:extLst>
      <p:ext uri="{BB962C8B-B14F-4D97-AF65-F5344CB8AC3E}">
        <p14:creationId xmlns:p14="http://schemas.microsoft.com/office/powerpoint/2010/main" val="4154868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Frederick Williams v. Flexible Staffing</a:t>
            </a:r>
            <a:br>
              <a:rPr lang="en-US" dirty="0" smtClean="0"/>
            </a:br>
            <a:r>
              <a:rPr lang="en-US" dirty="0" smtClean="0"/>
              <a:t>14 IWCC 0576</a:t>
            </a:r>
            <a:endParaRPr lang="en-US" sz="4000" dirty="0"/>
          </a:p>
        </p:txBody>
      </p:sp>
      <p:sp>
        <p:nvSpPr>
          <p:cNvPr id="3" name="Content Placeholder 2"/>
          <p:cNvSpPr>
            <a:spLocks noGrp="1"/>
          </p:cNvSpPr>
          <p:nvPr>
            <p:ph idx="1"/>
          </p:nvPr>
        </p:nvSpPr>
        <p:spPr/>
        <p:txBody>
          <a:bodyPr>
            <a:normAutofit/>
          </a:bodyPr>
          <a:lstStyle/>
          <a:p>
            <a:r>
              <a:rPr lang="en-US" dirty="0"/>
              <a:t>Based on the above, the Commission finds that the 6% impairment rating by Dr. Levin does not adequately represent Petitioner's actual disability in this case. When considering the other four factors, we find that Petitioner's permanent partial disability is 25% loss of use of the right arm. The Commission modifies the Arbitrator's Decision, to decrease Petitioner's partial disability award from 30% to 25% loss of use of the right arm pursuant to Section 8(e) of the Act.</a:t>
            </a:r>
          </a:p>
          <a:p>
            <a:r>
              <a:rPr lang="en-US" dirty="0" smtClean="0"/>
              <a:t>Discussion of other factors</a:t>
            </a:r>
          </a:p>
        </p:txBody>
      </p:sp>
    </p:spTree>
    <p:extLst>
      <p:ext uri="{BB962C8B-B14F-4D97-AF65-F5344CB8AC3E}">
        <p14:creationId xmlns:p14="http://schemas.microsoft.com/office/powerpoint/2010/main" val="24516045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Is An Impairment Rating Necessary?</a:t>
            </a:r>
            <a:br>
              <a:rPr lang="en-US" dirty="0" smtClean="0"/>
            </a:br>
            <a:r>
              <a:rPr lang="en-US" dirty="0" smtClean="0"/>
              <a:t>Marque Smart v. Central Grocers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Arbitrator’s Decision, 12WC008366, 5/23/2013</a:t>
            </a:r>
          </a:p>
          <a:p>
            <a:r>
              <a:rPr lang="en-US" dirty="0"/>
              <a:t>The Arbitrator finds that a permanent partial disability can and shall  </a:t>
            </a:r>
            <a:r>
              <a:rPr lang="en-US" dirty="0" smtClean="0"/>
              <a:t>  </a:t>
            </a:r>
            <a:r>
              <a:rPr lang="en-US" dirty="0"/>
              <a:t>be awarded in the absence of an impairment rating or impairment report being introduced</a:t>
            </a:r>
            <a:r>
              <a:rPr lang="en-US" dirty="0" smtClean="0"/>
              <a:t>.</a:t>
            </a:r>
          </a:p>
          <a:p>
            <a:r>
              <a:rPr lang="en-US" dirty="0" smtClean="0"/>
              <a:t> It </a:t>
            </a:r>
            <a:r>
              <a:rPr lang="en-US" dirty="0"/>
              <a:t>is axiomatic that the plain and ordinary meaning of statutory words be used in determining how to construe the law. The plain language of the Act dictates that an impairment rating is but one of the factors to be use in determining permanent partial disability</a:t>
            </a:r>
            <a:r>
              <a:rPr lang="en-US" dirty="0" smtClean="0"/>
              <a:t>.</a:t>
            </a:r>
          </a:p>
          <a:p>
            <a:r>
              <a:rPr lang="en-US" dirty="0"/>
              <a:t>Further, the use of the word "factor" merely shows that it is to be considered. Further, the fact that the Act dictates that no single factor shall be determinant shows that logically, the converse is also true. This means that the absence of one of the enumerated factors cannot be determinant of the </a:t>
            </a:r>
            <a:r>
              <a:rPr lang="en-US" dirty="0" smtClean="0"/>
              <a:t>permanent </a:t>
            </a:r>
            <a:r>
              <a:rPr lang="en-US" dirty="0"/>
              <a:t>partial disability award.</a:t>
            </a:r>
          </a:p>
          <a:p>
            <a:r>
              <a:rPr lang="en-US" dirty="0" smtClean="0"/>
              <a:t>Further</a:t>
            </a:r>
            <a:r>
              <a:rPr lang="en-US" dirty="0"/>
              <a:t>, Petitioner's Exhibit # 14, a memorandum from the Illinois Workers' Compensation Commission dictates that "If an impairment rating is not entered into evidence, the Arbitrator is not precluded from entering a finding of disability." The plain language of this memorandum indicates that an Arbitrator is not precluded from entering a finding of disability in the absence of an impairment rating. The language is definitive and leaves no room for misinterpretation. Accordingly, the Arbitrator finds that the absence of an impairment rating does not preclude this Arbitrator from making a finding as to disability</a:t>
            </a:r>
          </a:p>
        </p:txBody>
      </p:sp>
    </p:spTree>
    <p:extLst>
      <p:ext uri="{BB962C8B-B14F-4D97-AF65-F5344CB8AC3E}">
        <p14:creationId xmlns:p14="http://schemas.microsoft.com/office/powerpoint/2010/main" val="3950260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Is An Impairment Rating Necessary?</a:t>
            </a:r>
            <a:br>
              <a:rPr lang="en-US" dirty="0" smtClean="0"/>
            </a:br>
            <a:r>
              <a:rPr lang="en-US" dirty="0" smtClean="0"/>
              <a:t>Marque Smart v. Central Grocers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Commission Decision, 14 IWCC 0374, 5/20/2014</a:t>
            </a:r>
          </a:p>
          <a:p>
            <a:r>
              <a:rPr lang="en-US" dirty="0" smtClean="0"/>
              <a:t>Decision of Arbitrator Affirmed &amp; Adopted (2-1)</a:t>
            </a:r>
          </a:p>
          <a:p>
            <a:r>
              <a:rPr lang="en-US" dirty="0" smtClean="0"/>
              <a:t>Dissent: </a:t>
            </a:r>
            <a:r>
              <a:rPr lang="en-US" dirty="0"/>
              <a:t>It is cardinal rule of statutory construction that the word "shall" is mandatory, as opposed to the word "may" which is directory</a:t>
            </a:r>
            <a:r>
              <a:rPr lang="en-US" dirty="0" smtClean="0"/>
              <a:t>.</a:t>
            </a:r>
          </a:p>
          <a:p>
            <a:r>
              <a:rPr lang="en-US" dirty="0" smtClean="0"/>
              <a:t> </a:t>
            </a:r>
            <a:r>
              <a:rPr lang="en-US" dirty="0"/>
              <a:t>That provision does not </a:t>
            </a:r>
            <a:r>
              <a:rPr lang="en-US" dirty="0" smtClean="0"/>
              <a:t> </a:t>
            </a:r>
            <a:r>
              <a:rPr lang="en-US" dirty="0"/>
              <a:t>apply to any other of the specified factors. Therefore, while the impairment rating is not the exclusive factor, it is a factor of such importance that the relevance and weight of any other factor must be "explained in a written order." That language indicates to me that the General Assembly intended the impairment rating to be a fundamental basis for a disability award and deviation from that rating shall be explained. In my opinion the impairment rating becomes a preeminent piece of evidence, similar to a proper utilization review report, which presumptively absolves an employer from the imposition of penalties and fees if it acts in accordance with the report</a:t>
            </a:r>
            <a:r>
              <a:rPr lang="en-US" dirty="0" smtClean="0"/>
              <a:t>.</a:t>
            </a:r>
          </a:p>
          <a:p>
            <a:r>
              <a:rPr lang="en-US" dirty="0"/>
              <a:t>Finally, I believe the interpretation of the new section 8.1b is of sufficient importance that it should be addressed by the Appellate Court or the General Assembly. I hope this dissent brings this issue to their attention for possible clarification or amendment. </a:t>
            </a:r>
            <a:r>
              <a:rPr lang="en-US"/>
              <a:t>For these reasons, I respectively dissent from the decision of the majority.</a:t>
            </a:r>
          </a:p>
          <a:p>
            <a:endParaRPr lang="en-US" dirty="0"/>
          </a:p>
          <a:p>
            <a:endParaRPr lang="en-US" dirty="0"/>
          </a:p>
        </p:txBody>
      </p:sp>
    </p:spTree>
    <p:extLst>
      <p:ext uri="{BB962C8B-B14F-4D97-AF65-F5344CB8AC3E}">
        <p14:creationId xmlns:p14="http://schemas.microsoft.com/office/powerpoint/2010/main" val="1119573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WCLA MCLE 4-15-2014</a:t>
            </a:r>
            <a:endParaRPr lang="en-US" dirty="0"/>
          </a:p>
        </p:txBody>
      </p:sp>
      <p:sp>
        <p:nvSpPr>
          <p:cNvPr id="5" name="Content Placeholder 4"/>
          <p:cNvSpPr>
            <a:spLocks noGrp="1"/>
          </p:cNvSpPr>
          <p:nvPr>
            <p:ph idx="1"/>
          </p:nvPr>
        </p:nvSpPr>
        <p:spPr/>
        <p:txBody>
          <a:bodyPr/>
          <a:lstStyle/>
          <a:p>
            <a:r>
              <a:rPr lang="en-US" dirty="0" smtClean="0"/>
              <a:t>Case Law Update: Compass Group; </a:t>
            </a:r>
            <a:r>
              <a:rPr lang="en-US" dirty="0" err="1" smtClean="0"/>
              <a:t>Paluch</a:t>
            </a:r>
            <a:r>
              <a:rPr lang="en-US" dirty="0" smtClean="0"/>
              <a:t>; City of Chicago; Mansfield </a:t>
            </a:r>
          </a:p>
          <a:p>
            <a:r>
              <a:rPr lang="en-US" dirty="0" smtClean="0"/>
              <a:t>Tuesday April 15, 2014</a:t>
            </a:r>
          </a:p>
          <a:p>
            <a:r>
              <a:rPr lang="en-US" dirty="0" smtClean="0"/>
              <a:t>12:00 pm to 1:00 pm</a:t>
            </a:r>
          </a:p>
          <a:p>
            <a:r>
              <a:rPr lang="en-US" dirty="0" smtClean="0"/>
              <a:t>James R. Thompson Center , Chicago, IL</a:t>
            </a:r>
          </a:p>
          <a:p>
            <a:r>
              <a:rPr lang="en-US" dirty="0" smtClean="0"/>
              <a:t>1 Hour General MCLE Credit</a:t>
            </a:r>
          </a:p>
          <a:p>
            <a:endParaRPr lang="en-US" dirty="0" smtClean="0"/>
          </a:p>
          <a:p>
            <a:endParaRPr lang="en-US" dirty="0"/>
          </a:p>
        </p:txBody>
      </p:sp>
    </p:spTree>
    <p:extLst>
      <p:ext uri="{BB962C8B-B14F-4D97-AF65-F5344CB8AC3E}">
        <p14:creationId xmlns:p14="http://schemas.microsoft.com/office/powerpoint/2010/main" val="41047189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Compass Group v. IWCC</a:t>
            </a:r>
            <a:br>
              <a:rPr lang="en-US" dirty="0" smtClean="0"/>
            </a:br>
            <a:r>
              <a:rPr lang="en-US" dirty="0" smtClean="0"/>
              <a:t>2014 IL App (2d)121283WC</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Petitioner’s cross-appeal</a:t>
            </a:r>
          </a:p>
          <a:p>
            <a:r>
              <a:rPr lang="en-US" dirty="0" smtClean="0"/>
              <a:t>Home modifications: “Commission </a:t>
            </a:r>
            <a:r>
              <a:rPr lang="en-US" dirty="0"/>
              <a:t>erred when it did not award him the costs of certain modifications he made to his </a:t>
            </a:r>
            <a:r>
              <a:rPr lang="en-US" dirty="0" smtClean="0"/>
              <a:t>house… </a:t>
            </a:r>
            <a:r>
              <a:rPr lang="en-US" dirty="0"/>
              <a:t>it appears that under no circumstances would the Commission accept the recommendation of a physical therapist regarding a home </a:t>
            </a:r>
            <a:r>
              <a:rPr lang="en-US" dirty="0" smtClean="0"/>
              <a:t>modification…</a:t>
            </a:r>
            <a:r>
              <a:rPr lang="en-US" dirty="0"/>
              <a:t>Respondent contends that the prescription of a physician is required. Whether the law requires the prescription of a physician presents a question of law. Thus, </a:t>
            </a:r>
            <a:r>
              <a:rPr lang="en-US" i="1" dirty="0"/>
              <a:t>de novo </a:t>
            </a:r>
            <a:r>
              <a:rPr lang="en-US" dirty="0"/>
              <a:t>review is </a:t>
            </a:r>
            <a:r>
              <a:rPr lang="en-US" dirty="0" smtClean="0"/>
              <a:t>appropriate…our </a:t>
            </a:r>
            <a:r>
              <a:rPr lang="en-US" dirty="0"/>
              <a:t>research indicates that there is no requirement that the opinion of a physician is necessary to support such an award. </a:t>
            </a:r>
          </a:p>
          <a:p>
            <a:r>
              <a:rPr lang="en-US" dirty="0" smtClean="0"/>
              <a:t>“As </a:t>
            </a:r>
            <a:r>
              <a:rPr lang="en-US" dirty="0"/>
              <a:t>the Commission applied the incorrect legal standard, we vacate that portion of its decision and remand for further proceedings on this issue. There is no absolute requirement that an award of the type sought here be supported by the testimony of a physician, </a:t>
            </a:r>
            <a:r>
              <a:rPr lang="en-US" i="1" dirty="0"/>
              <a:t>so long as competent evidence establishes the reasonableness and necessity of the award. </a:t>
            </a:r>
            <a:r>
              <a:rPr lang="en-US" dirty="0"/>
              <a:t>On remand, the Commission should evaluate the opinions of the physical therapists as it would any other such witness in light of all appropriate facts and circumstances</a:t>
            </a:r>
            <a:r>
              <a:rPr lang="en-US" dirty="0" smtClean="0"/>
              <a:t>.”</a:t>
            </a: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863236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Paluch</a:t>
            </a:r>
            <a:r>
              <a:rPr lang="en-US" dirty="0" smtClean="0"/>
              <a:t> v. United Parcel Service</a:t>
            </a:r>
            <a:br>
              <a:rPr lang="en-US" dirty="0" smtClean="0"/>
            </a:br>
            <a:r>
              <a:rPr lang="en-US" dirty="0" smtClean="0"/>
              <a:t>2014 IL App (1</a:t>
            </a:r>
            <a:r>
              <a:rPr lang="en-US" baseline="30000" dirty="0" smtClean="0"/>
              <a:t>st</a:t>
            </a:r>
            <a:r>
              <a:rPr lang="en-US" dirty="0" smtClean="0"/>
              <a:t>) 13062</a:t>
            </a:r>
            <a:endParaRPr lang="en-US" dirty="0"/>
          </a:p>
        </p:txBody>
      </p:sp>
      <p:sp>
        <p:nvSpPr>
          <p:cNvPr id="3" name="Content Placeholder 2"/>
          <p:cNvSpPr>
            <a:spLocks noGrp="1"/>
          </p:cNvSpPr>
          <p:nvPr>
            <p:ph idx="1"/>
          </p:nvPr>
        </p:nvSpPr>
        <p:spPr/>
        <p:txBody>
          <a:bodyPr>
            <a:normAutofit fontScale="25000" lnSpcReduction="20000"/>
          </a:bodyPr>
          <a:lstStyle/>
          <a:p>
            <a:r>
              <a:rPr lang="en-US" sz="8000" dirty="0" smtClean="0"/>
              <a:t>We </a:t>
            </a:r>
            <a:r>
              <a:rPr lang="en-US" sz="8000" dirty="0"/>
              <a:t>agree with UPS that payment can be raised as a defense to a section 19(g) petition. This has meaning only if the court can determine the amount of the settlement to verify whether the award has been fully paid. Hence, we turn to the settlement agreement</a:t>
            </a:r>
            <a:r>
              <a:rPr lang="en-US" sz="8000" dirty="0" smtClean="0"/>
              <a:t>.</a:t>
            </a:r>
            <a:endParaRPr lang="en-US" sz="8000" dirty="0"/>
          </a:p>
          <a:p>
            <a:r>
              <a:rPr lang="en-US" sz="8000" dirty="0"/>
              <a:t>But if the language of the contract is ambiguous, we may look to extrinsic evidence to determine the parties' </a:t>
            </a:r>
            <a:r>
              <a:rPr lang="en-US" sz="8000" dirty="0" smtClean="0"/>
              <a:t>intent… We </a:t>
            </a:r>
            <a:r>
              <a:rPr lang="en-US" sz="8000" dirty="0"/>
              <a:t>review a contract's interpretation </a:t>
            </a:r>
            <a:r>
              <a:rPr lang="en-US" sz="8000" i="1" dirty="0"/>
              <a:t>de novo</a:t>
            </a:r>
            <a:r>
              <a:rPr lang="en-US" sz="8000" dirty="0" smtClean="0"/>
              <a:t>.  </a:t>
            </a:r>
            <a:endParaRPr lang="en-US" sz="8000" dirty="0"/>
          </a:p>
          <a:p>
            <a:r>
              <a:rPr lang="en-US" sz="8000" dirty="0" err="1"/>
              <a:t>Paluch</a:t>
            </a:r>
            <a:r>
              <a:rPr lang="en-US" sz="8000" dirty="0"/>
              <a:t> argues that the sentence providing that UPS must pay him "$400,000.00 in a lump sum plus payment of a Medicare Set-Aside (MSA), in annuity form” shows that UPS owed him $400,000 in a lump sum exclusive of UPS's obligation to fund the MSA. </a:t>
            </a:r>
            <a:r>
              <a:rPr lang="en-US" sz="8000" dirty="0" err="1"/>
              <a:t>Paluch</a:t>
            </a:r>
            <a:r>
              <a:rPr lang="en-US" sz="8000" dirty="0"/>
              <a:t> argues that the key word is "plus," and that the MSA was in addition to the lump-sum payment</a:t>
            </a:r>
            <a:r>
              <a:rPr lang="en-US" sz="8000" dirty="0" smtClean="0"/>
              <a:t>. </a:t>
            </a:r>
            <a:endParaRPr lang="en-US" sz="8000" dirty="0"/>
          </a:p>
          <a:p>
            <a:r>
              <a:rPr lang="en-US" sz="8000" dirty="0" smtClean="0"/>
              <a:t>UPS </a:t>
            </a:r>
            <a:r>
              <a:rPr lang="en-US" sz="8000" dirty="0"/>
              <a:t>argues that the settlement agreement unambiguously requires UPS to pay </a:t>
            </a:r>
            <a:r>
              <a:rPr lang="en-US" sz="8000" dirty="0" err="1"/>
              <a:t>Paluch</a:t>
            </a:r>
            <a:r>
              <a:rPr lang="en-US" sz="8000" dirty="0"/>
              <a:t> $400,000, which includes the MSA, as evidenced by the fact that when the amounts it must </a:t>
            </a:r>
            <a:r>
              <a:rPr lang="en-US" sz="8000" dirty="0" smtClean="0"/>
              <a:t>pay…are </a:t>
            </a:r>
            <a:r>
              <a:rPr lang="en-US" sz="8000" dirty="0"/>
              <a:t>added up, the total amount is $400,000</a:t>
            </a:r>
            <a:r>
              <a:rPr lang="en-US" sz="8000" dirty="0" smtClean="0"/>
              <a:t>.</a:t>
            </a:r>
          </a:p>
          <a:p>
            <a:r>
              <a:rPr lang="en-US" sz="8000" b="1" i="1" dirty="0" smtClean="0"/>
              <a:t>The </a:t>
            </a:r>
            <a:r>
              <a:rPr lang="en-US" sz="8000" b="1" i="1" dirty="0"/>
              <a:t>Commission does not have the authority to rule on social security matters and the IWCC approved the settlement agreement alone, not the social security rider. </a:t>
            </a:r>
          </a:p>
          <a:p>
            <a:r>
              <a:rPr lang="en-US" sz="8000" dirty="0"/>
              <a:t>The agreement has conflicting </a:t>
            </a:r>
            <a:r>
              <a:rPr lang="en-US" sz="8000" dirty="0" smtClean="0"/>
              <a:t>clauses… Precision </a:t>
            </a:r>
            <a:r>
              <a:rPr lang="en-US" sz="8000" dirty="0"/>
              <a:t>is important in writing. Otherwise, as here, the ambiguous wording requires an evidentiary hearing. We reverse the trial court’s holding and remand for further proceedings consistent with this order. </a:t>
            </a:r>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893925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City of Chicago v. IWCC</a:t>
            </a:r>
            <a:br>
              <a:rPr lang="en-US" dirty="0" smtClean="0"/>
            </a:br>
            <a:r>
              <a:rPr lang="en-US" dirty="0" smtClean="0"/>
              <a:t>2014 IL App (1</a:t>
            </a:r>
            <a:r>
              <a:rPr lang="en-US" baseline="30000" dirty="0" smtClean="0"/>
              <a:t>st</a:t>
            </a:r>
            <a:r>
              <a:rPr lang="en-US" dirty="0" smtClean="0"/>
              <a:t>) 121507WC</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However</a:t>
            </a:r>
            <a:r>
              <a:rPr lang="en-US" dirty="0"/>
              <a:t>, some, but not all, of the claimant’s claims before the Commission are barred by principles of collateral estoppel. “Collateral estoppel prohibits the </a:t>
            </a:r>
            <a:r>
              <a:rPr lang="en-US" dirty="0" err="1"/>
              <a:t>relitigation</a:t>
            </a:r>
            <a:r>
              <a:rPr lang="en-US" dirty="0"/>
              <a:t> of an issue essential to and actually decided in an earlier proceeding by the same parties or their privies</a:t>
            </a:r>
            <a:r>
              <a:rPr lang="en-US" dirty="0" smtClean="0"/>
              <a:t>.”</a:t>
            </a:r>
          </a:p>
          <a:p>
            <a:r>
              <a:rPr lang="en-US" dirty="0" smtClean="0"/>
              <a:t> Administrative </a:t>
            </a:r>
            <a:r>
              <a:rPr lang="en-US" dirty="0"/>
              <a:t>agency decisions made in adjudicatory, judicial, or quasi-judicial proceedings may have collateral estoppel effect. </a:t>
            </a:r>
          </a:p>
          <a:p>
            <a:r>
              <a:rPr lang="en-US" dirty="0"/>
              <a:t>However, the Board’s decision does collaterally estop the claimant from </a:t>
            </a:r>
            <a:r>
              <a:rPr lang="en-US" dirty="0" err="1"/>
              <a:t>relitigating</a:t>
            </a:r>
            <a:r>
              <a:rPr lang="en-US" dirty="0"/>
              <a:t> the issues of whether he was disabled after August 3, 2009, and whether his work-related injuries rendered him unable to work as a paramedic after that date. As noted, the Board decided that he was fully recovered and fully able to perform his job as a paramedic by that date. In order to award TTD and TPD benefits after that date, the Commission would have to reach a contrary conclusion</a:t>
            </a:r>
            <a:r>
              <a:rPr lang="en-US" dirty="0" smtClean="0"/>
              <a:t>.</a:t>
            </a:r>
            <a:endParaRPr lang="en-US" dirty="0"/>
          </a:p>
          <a:p>
            <a:r>
              <a:rPr lang="en-US" dirty="0"/>
              <a:t>Because the Commission’s award of TPD benefits commenced on October 6, 2009, it is barred by collateral estoppel. Accordingly, we do not need to address the City’s alternative argument that the Commission’s award of TPD benefits was against the manifest weight of the evidence. </a:t>
            </a:r>
            <a:r>
              <a:rPr lang="en-US" dirty="0" smtClean="0"/>
              <a:t> </a:t>
            </a:r>
            <a:endParaRPr lang="en-US" dirty="0"/>
          </a:p>
          <a:p>
            <a:endParaRPr lang="en-US" dirty="0" smtClean="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393454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Mansfield v. IWCC</a:t>
            </a:r>
            <a:br>
              <a:rPr lang="en-US" dirty="0" smtClean="0"/>
            </a:br>
            <a:r>
              <a:rPr lang="en-US" dirty="0" smtClean="0"/>
              <a:t>2013 IL App (2d) 120909WC</a:t>
            </a:r>
            <a:endParaRPr lang="en-US" dirty="0"/>
          </a:p>
        </p:txBody>
      </p:sp>
      <p:sp>
        <p:nvSpPr>
          <p:cNvPr id="3" name="Content Placeholder 2"/>
          <p:cNvSpPr>
            <a:spLocks noGrp="1"/>
          </p:cNvSpPr>
          <p:nvPr>
            <p:ph idx="1"/>
          </p:nvPr>
        </p:nvSpPr>
        <p:spPr/>
        <p:txBody>
          <a:bodyPr>
            <a:normAutofit fontScale="25000" lnSpcReduction="20000"/>
          </a:bodyPr>
          <a:lstStyle/>
          <a:p>
            <a:r>
              <a:rPr lang="en-US" sz="6400" dirty="0" smtClean="0"/>
              <a:t>AWW: Claimant </a:t>
            </a:r>
            <a:r>
              <a:rPr lang="en-US" sz="6400" dirty="0"/>
              <a:t>next argues the Commission incorrectly calculated her average weekly wage. Claimant argues that her actual earnings should be construed to include the gross profit of her business, SCATHOME. On cross-appeal, the employer argues the Commission incorrectly calculated claimant’s average weekly wage as including profits from claimant’s self-employment, providing piano lessons in her home. </a:t>
            </a:r>
          </a:p>
          <a:p>
            <a:r>
              <a:rPr lang="en-US" sz="6400" dirty="0"/>
              <a:t>In </a:t>
            </a:r>
            <a:r>
              <a:rPr lang="en-US" sz="6400" i="1" dirty="0" err="1"/>
              <a:t>Paoletti</a:t>
            </a:r>
            <a:r>
              <a:rPr lang="en-US" sz="6400" dirty="0"/>
              <a:t>, the claimant sustained an injury to his back while working as a refuse scavenger for the employer. </a:t>
            </a:r>
            <a:r>
              <a:rPr lang="en-US" sz="6400" dirty="0" smtClean="0"/>
              <a:t>279 </a:t>
            </a:r>
            <a:r>
              <a:rPr lang="en-US" sz="6400" dirty="0"/>
              <a:t>Ill. App. </a:t>
            </a:r>
            <a:r>
              <a:rPr lang="en-US" sz="6400" dirty="0" smtClean="0"/>
              <a:t>3d 988 (1996). As </a:t>
            </a:r>
            <a:r>
              <a:rPr lang="en-US" sz="6400" dirty="0"/>
              <a:t>in this case, the claimant’s tax returns showed the business did not pay him any wage or salary, but he did receive the net profits. </a:t>
            </a:r>
            <a:r>
              <a:rPr lang="en-US" sz="6400" dirty="0" smtClean="0"/>
              <a:t>This </a:t>
            </a:r>
            <a:r>
              <a:rPr lang="en-US" sz="6400" dirty="0"/>
              <a:t>court noted that “[t]he question of whether net profits should be considered in calculating a claimant’s average weekly wage is of first impression in Illinois.” </a:t>
            </a:r>
            <a:r>
              <a:rPr lang="en-US" sz="6400" dirty="0" smtClean="0"/>
              <a:t>In </a:t>
            </a:r>
            <a:r>
              <a:rPr lang="en-US" sz="6400" dirty="0"/>
              <a:t>holding that the claimant’s business profits should not be included in the calculation of his average weekly wage, this court stated that it “would be legislating from the bench if [it] were to hold that ‘actual earnings’ should be construed to include net profit</a:t>
            </a:r>
            <a:r>
              <a:rPr lang="en-US" sz="6400" dirty="0" smtClean="0"/>
              <a:t>.”</a:t>
            </a:r>
            <a:endParaRPr lang="en-US" sz="6400" dirty="0"/>
          </a:p>
          <a:p>
            <a:r>
              <a:rPr lang="en-US" sz="6400" dirty="0"/>
              <a:t>Citing to a Tennessee Supreme Court decision, the </a:t>
            </a:r>
            <a:r>
              <a:rPr lang="en-US" sz="6400" i="1" dirty="0" err="1"/>
              <a:t>Paoletti</a:t>
            </a:r>
            <a:r>
              <a:rPr lang="en-US" sz="6400" i="1" dirty="0"/>
              <a:t> </a:t>
            </a:r>
            <a:r>
              <a:rPr lang="en-US" sz="6400" dirty="0"/>
              <a:t>court went on to suggest an exception might exist such that business income could be </a:t>
            </a:r>
            <a:r>
              <a:rPr lang="en-US" sz="6400" dirty="0" smtClean="0"/>
              <a:t>included </a:t>
            </a:r>
            <a:r>
              <a:rPr lang="en-US" sz="6400" dirty="0"/>
              <a:t>in the calculation of average weekly wage where evidence was presented of the wage of another employee performing similar duties as </a:t>
            </a:r>
            <a:r>
              <a:rPr lang="en-US" sz="6400" dirty="0" smtClean="0"/>
              <a:t>claimant. </a:t>
            </a:r>
            <a:r>
              <a:rPr lang="en-US" sz="6400" i="1" dirty="0" smtClean="0"/>
              <a:t>P&amp;L </a:t>
            </a:r>
            <a:r>
              <a:rPr lang="en-US" sz="6400" i="1" dirty="0"/>
              <a:t>Construction Co. v. Lankford</a:t>
            </a:r>
            <a:r>
              <a:rPr lang="en-US" sz="6400" dirty="0"/>
              <a:t>, 559 S.W.2d </a:t>
            </a:r>
            <a:r>
              <a:rPr lang="en-US" sz="6400" dirty="0" smtClean="0"/>
              <a:t>793 (1978)</a:t>
            </a:r>
            <a:endParaRPr lang="en-US" sz="6400" dirty="0"/>
          </a:p>
          <a:p>
            <a:r>
              <a:rPr lang="en-US" sz="6400" dirty="0"/>
              <a:t>Therefore, while we adhere to </a:t>
            </a:r>
            <a:r>
              <a:rPr lang="en-US" sz="6400" i="1" dirty="0" err="1"/>
              <a:t>Paoletti</a:t>
            </a:r>
            <a:r>
              <a:rPr lang="en-US" sz="6400" dirty="0" err="1"/>
              <a:t>’s</a:t>
            </a:r>
            <a:r>
              <a:rPr lang="en-US" sz="6400" dirty="0"/>
              <a:t> holding that a claimant’s business income should not be included in the calculation of average weekly wage, we decline to further recognize an exception to this holding based on </a:t>
            </a:r>
            <a:r>
              <a:rPr lang="en-US" sz="6400" i="1" dirty="0"/>
              <a:t>Lankford</a:t>
            </a:r>
            <a:r>
              <a:rPr lang="en-US" sz="6400" dirty="0"/>
              <a:t>. Accordingly, to the extent the </a:t>
            </a:r>
            <a:r>
              <a:rPr lang="en-US" sz="6400" dirty="0" smtClean="0"/>
              <a:t>Commission included </a:t>
            </a:r>
            <a:r>
              <a:rPr lang="en-US" sz="6400" dirty="0"/>
              <a:t>net profits of claimant’s business in its calculation of her average weekly wage, the Commission erred</a:t>
            </a:r>
            <a:r>
              <a:rPr lang="en-US" sz="6400" dirty="0" smtClean="0"/>
              <a:t>.</a:t>
            </a:r>
            <a:endParaRPr lang="en-US" sz="6400" dirty="0"/>
          </a:p>
          <a:p>
            <a:r>
              <a:rPr lang="en-US" sz="6400" dirty="0"/>
              <a:t>We note the Commission affirmed and adopted the arbitrator’s finding that claimant earned from the employer an average weekly wage of $247.97 in the year preceding her injury. Claimant was paid in 19 biweekly installments during the year preceding her injury and had earned $9,422.86. There was no indication in the record regarding how many days she worked during those weeks or how many hours per day she worked. The claimant’s average weekly wage was properly calculated by dividing $9,422.86 by 38 (19 biweekly payments) for an average weekly wage of $247.97. We therefore reverse that portion of the circuit court’s judgment modifying the Commission’s determination of the claimant’s average weekly wage, set aside the Commission’s decision on the issue of average weekly wage, and remand to the Commission for recalculation of the claimant’s average weekly wage and the benefits to which she is entitled which are dependent thereon, and for further proceedings. </a:t>
            </a:r>
          </a:p>
          <a:p>
            <a:endParaRPr lang="en-US" sz="6400" dirty="0"/>
          </a:p>
          <a:p>
            <a:endParaRPr lang="en-US" sz="64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872200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WCLA MCLE 1-21-14</a:t>
            </a:r>
            <a:endParaRPr lang="en-US" dirty="0"/>
          </a:p>
        </p:txBody>
      </p:sp>
      <p:sp>
        <p:nvSpPr>
          <p:cNvPr id="5" name="Content Placeholder 4"/>
          <p:cNvSpPr>
            <a:spLocks noGrp="1"/>
          </p:cNvSpPr>
          <p:nvPr>
            <p:ph idx="1"/>
          </p:nvPr>
        </p:nvSpPr>
        <p:spPr/>
        <p:txBody>
          <a:bodyPr/>
          <a:lstStyle/>
          <a:p>
            <a:r>
              <a:rPr lang="en-US" dirty="0" smtClean="0"/>
              <a:t>Case Law Update: Venture Newberg &amp; Villa Park</a:t>
            </a:r>
          </a:p>
          <a:p>
            <a:r>
              <a:rPr lang="en-US" dirty="0" smtClean="0"/>
              <a:t>Tuesday January 21, 2014</a:t>
            </a:r>
          </a:p>
          <a:p>
            <a:r>
              <a:rPr lang="en-US" dirty="0" smtClean="0"/>
              <a:t>12:00 pm to 1:00 pm</a:t>
            </a:r>
          </a:p>
          <a:p>
            <a:r>
              <a:rPr lang="en-US" dirty="0" smtClean="0"/>
              <a:t>James R. Thompson Center , Chicago, IL</a:t>
            </a:r>
          </a:p>
          <a:p>
            <a:r>
              <a:rPr lang="en-US" dirty="0" smtClean="0"/>
              <a:t>1 Hour General MCLE Credit</a:t>
            </a:r>
          </a:p>
          <a:p>
            <a:endParaRPr lang="en-US" dirty="0"/>
          </a:p>
        </p:txBody>
      </p:sp>
    </p:spTree>
    <p:extLst>
      <p:ext uri="{BB962C8B-B14F-4D97-AF65-F5344CB8AC3E}">
        <p14:creationId xmlns:p14="http://schemas.microsoft.com/office/powerpoint/2010/main" val="371694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WCLA MCLE 5-14-14</a:t>
            </a:r>
            <a:endParaRPr lang="en-US" dirty="0"/>
          </a:p>
        </p:txBody>
      </p:sp>
      <p:sp>
        <p:nvSpPr>
          <p:cNvPr id="5" name="Content Placeholder 4"/>
          <p:cNvSpPr>
            <a:spLocks noGrp="1"/>
          </p:cNvSpPr>
          <p:nvPr>
            <p:ph idx="1"/>
          </p:nvPr>
        </p:nvSpPr>
        <p:spPr/>
        <p:txBody>
          <a:bodyPr/>
          <a:lstStyle/>
          <a:p>
            <a:r>
              <a:rPr lang="en-US" dirty="0" smtClean="0"/>
              <a:t>Recent Commission Decisions: AWW to </a:t>
            </a:r>
            <a:r>
              <a:rPr lang="en-US" dirty="0" err="1" smtClean="0"/>
              <a:t>Voc</a:t>
            </a:r>
            <a:r>
              <a:rPr lang="en-US" dirty="0" smtClean="0"/>
              <a:t> Rehab</a:t>
            </a:r>
          </a:p>
          <a:p>
            <a:r>
              <a:rPr lang="en-US" dirty="0" smtClean="0"/>
              <a:t>Wednesday May 14, 2014</a:t>
            </a:r>
          </a:p>
          <a:p>
            <a:r>
              <a:rPr lang="en-US" dirty="0" smtClean="0"/>
              <a:t>12:00 pm to 1:00 pm</a:t>
            </a:r>
          </a:p>
          <a:p>
            <a:r>
              <a:rPr lang="en-US" dirty="0" smtClean="0"/>
              <a:t>James R. Thompson Center , Chicago, IL</a:t>
            </a:r>
          </a:p>
          <a:p>
            <a:r>
              <a:rPr lang="en-US" dirty="0" smtClean="0"/>
              <a:t>1 Hour General MCLE Credit</a:t>
            </a:r>
          </a:p>
          <a:p>
            <a:endParaRPr lang="en-US" dirty="0" smtClean="0"/>
          </a:p>
          <a:p>
            <a:endParaRPr lang="en-US" dirty="0"/>
          </a:p>
        </p:txBody>
      </p:sp>
    </p:spTree>
    <p:extLst>
      <p:ext uri="{BB962C8B-B14F-4D97-AF65-F5344CB8AC3E}">
        <p14:creationId xmlns:p14="http://schemas.microsoft.com/office/powerpoint/2010/main" val="35269163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Julie </a:t>
            </a:r>
            <a:r>
              <a:rPr lang="en-US" sz="4000" dirty="0" err="1" smtClean="0"/>
              <a:t>Meierdirks</a:t>
            </a:r>
            <a:r>
              <a:rPr lang="en-US" sz="4000" dirty="0" smtClean="0"/>
              <a:t> v. Northbrook School District # 28</a:t>
            </a:r>
            <a:br>
              <a:rPr lang="en-US" sz="4000" dirty="0" smtClean="0"/>
            </a:br>
            <a:r>
              <a:rPr lang="en-US" sz="4000" dirty="0" smtClean="0"/>
              <a:t>07WC039919, 12IWCC0647</a:t>
            </a:r>
            <a:endParaRPr lang="en-US" sz="4000" dirty="0"/>
          </a:p>
        </p:txBody>
      </p:sp>
      <p:sp>
        <p:nvSpPr>
          <p:cNvPr id="3" name="Content Placeholder 2"/>
          <p:cNvSpPr>
            <a:spLocks noGrp="1"/>
          </p:cNvSpPr>
          <p:nvPr>
            <p:ph idx="1"/>
          </p:nvPr>
        </p:nvSpPr>
        <p:spPr/>
        <p:txBody>
          <a:bodyPr>
            <a:normAutofit fontScale="85000" lnSpcReduction="20000"/>
          </a:bodyPr>
          <a:lstStyle/>
          <a:p>
            <a:r>
              <a:rPr lang="en-US" i="1" dirty="0"/>
              <a:t>In support of the Arbitrator's finding that an accident did not occur arising out of and in the course of the petitioner's employment by the respondent, the Arbitrator states as follows</a:t>
            </a:r>
            <a:r>
              <a:rPr lang="en-US" i="1" dirty="0" smtClean="0"/>
              <a:t>:</a:t>
            </a:r>
          </a:p>
          <a:p>
            <a:r>
              <a:rPr lang="en-US" dirty="0" smtClean="0"/>
              <a:t>Petitioner </a:t>
            </a:r>
            <a:r>
              <a:rPr lang="en-US" dirty="0"/>
              <a:t>fell while walking in a normal fashion without carrying any items and on what was termed by all parties as "industrial carpeting without </a:t>
            </a:r>
            <a:r>
              <a:rPr lang="en-US" dirty="0" smtClean="0"/>
              <a:t>defect</a:t>
            </a:r>
          </a:p>
          <a:p>
            <a:r>
              <a:rPr lang="en-US" dirty="0"/>
              <a:t>The applicable risk category in this case is neutral risk as specifically cited in the case, "By itself, the act of walking across a floor at the employer's place of business does not establish a risk greater than that faced by the general public." (</a:t>
            </a:r>
            <a:r>
              <a:rPr lang="en-US" i="1" dirty="0"/>
              <a:t>Illinois Consolidated Telephone </a:t>
            </a:r>
            <a:r>
              <a:rPr lang="en-US" i="1" dirty="0" smtClean="0"/>
              <a:t>Company)</a:t>
            </a:r>
          </a:p>
          <a:p>
            <a:r>
              <a:rPr lang="en-US" dirty="0"/>
              <a:t>In the case at issue, the petitioner did not present any evidence explaining the cause of her fall. In fact, the petitioner testified that there was industrial carpeting without </a:t>
            </a:r>
            <a:r>
              <a:rPr lang="en-US" dirty="0" smtClean="0"/>
              <a:t>any </a:t>
            </a:r>
            <a:r>
              <a:rPr lang="en-US" dirty="0"/>
              <a:t>defect and she was not carrying anything in her hands nor was she walking at an increased rate at the time of the fall. Therefore, no direct evidence was presented establishing a cause for the petitioner's fall which is the petitioner's burden in this case.</a:t>
            </a:r>
          </a:p>
          <a:p>
            <a:endParaRPr lang="en-US" dirty="0"/>
          </a:p>
          <a:p>
            <a:endParaRPr lang="en-US" dirty="0"/>
          </a:p>
          <a:p>
            <a:endParaRPr lang="en-US" dirty="0"/>
          </a:p>
        </p:txBody>
      </p:sp>
    </p:spTree>
    <p:extLst>
      <p:ext uri="{BB962C8B-B14F-4D97-AF65-F5344CB8AC3E}">
        <p14:creationId xmlns:p14="http://schemas.microsoft.com/office/powerpoint/2010/main" val="22278086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WCLA </a:t>
            </a:r>
            <a:r>
              <a:rPr lang="en-US" smtClean="0"/>
              <a:t>MCLE 6-19-14</a:t>
            </a:r>
            <a:endParaRPr lang="en-US" dirty="0"/>
          </a:p>
        </p:txBody>
      </p:sp>
      <p:sp>
        <p:nvSpPr>
          <p:cNvPr id="5" name="Content Placeholder 4"/>
          <p:cNvSpPr>
            <a:spLocks noGrp="1"/>
          </p:cNvSpPr>
          <p:nvPr>
            <p:ph idx="1"/>
          </p:nvPr>
        </p:nvSpPr>
        <p:spPr/>
        <p:txBody>
          <a:bodyPr/>
          <a:lstStyle/>
          <a:p>
            <a:r>
              <a:rPr lang="en-US" dirty="0" smtClean="0"/>
              <a:t>The Notice Defense: Myth or Reality</a:t>
            </a:r>
          </a:p>
          <a:p>
            <a:r>
              <a:rPr lang="en-US" dirty="0" smtClean="0"/>
              <a:t>Thursday June 19, 2014</a:t>
            </a:r>
          </a:p>
          <a:p>
            <a:r>
              <a:rPr lang="en-US" dirty="0" err="1" smtClean="0"/>
              <a:t>Amylee</a:t>
            </a:r>
            <a:r>
              <a:rPr lang="en-US" dirty="0" smtClean="0"/>
              <a:t> Hogan </a:t>
            </a:r>
            <a:r>
              <a:rPr lang="en-US" dirty="0" err="1" smtClean="0"/>
              <a:t>Simonovich</a:t>
            </a:r>
            <a:r>
              <a:rPr lang="en-US" dirty="0" smtClean="0"/>
              <a:t>; Ridge &amp; </a:t>
            </a:r>
            <a:r>
              <a:rPr lang="en-US" dirty="0" err="1" smtClean="0"/>
              <a:t>Downes</a:t>
            </a:r>
            <a:endParaRPr lang="en-US" dirty="0" smtClean="0"/>
          </a:p>
          <a:p>
            <a:r>
              <a:rPr lang="en-US" dirty="0" smtClean="0"/>
              <a:t>12:00 pm to 1:00 pm</a:t>
            </a:r>
          </a:p>
          <a:p>
            <a:r>
              <a:rPr lang="en-US" dirty="0" smtClean="0"/>
              <a:t>James R. Thompson Center , Chicago, IL</a:t>
            </a:r>
          </a:p>
          <a:p>
            <a:r>
              <a:rPr lang="en-US" dirty="0" smtClean="0"/>
              <a:t>1 Hour General MCLE Credit</a:t>
            </a:r>
          </a:p>
          <a:p>
            <a:endParaRPr lang="en-US" dirty="0" smtClean="0"/>
          </a:p>
          <a:p>
            <a:endParaRPr lang="en-US" dirty="0"/>
          </a:p>
        </p:txBody>
      </p:sp>
    </p:spTree>
    <p:extLst>
      <p:ext uri="{BB962C8B-B14F-4D97-AF65-F5344CB8AC3E}">
        <p14:creationId xmlns:p14="http://schemas.microsoft.com/office/powerpoint/2010/main" val="3860952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Tolbert v. IWCC</a:t>
            </a:r>
            <a:br>
              <a:rPr lang="en-US" dirty="0"/>
            </a:br>
            <a:r>
              <a:rPr lang="en-US" dirty="0"/>
              <a:t>2014 IL App (4th) 130523 WC</a:t>
            </a:r>
          </a:p>
        </p:txBody>
      </p:sp>
      <p:sp>
        <p:nvSpPr>
          <p:cNvPr id="3" name="Content Placeholder 2"/>
          <p:cNvSpPr>
            <a:spLocks noGrp="1"/>
          </p:cNvSpPr>
          <p:nvPr>
            <p:ph idx="1"/>
          </p:nvPr>
        </p:nvSpPr>
        <p:spPr/>
        <p:txBody>
          <a:bodyPr>
            <a:normAutofit fontScale="92500" lnSpcReduction="20000"/>
          </a:bodyPr>
          <a:lstStyle/>
          <a:p>
            <a:r>
              <a:rPr lang="en-US" sz="2000" dirty="0"/>
              <a:t>¶ 81 In the present case, the Commission's finding that the claimant did not </a:t>
            </a:r>
            <a:r>
              <a:rPr lang="en-US" sz="2000" dirty="0" smtClean="0"/>
              <a:t>give sufficient </a:t>
            </a:r>
            <a:r>
              <a:rPr lang="en-US" sz="2000" dirty="0"/>
              <a:t>notice under section 6(c) is contrary to the manifest weight of the </a:t>
            </a:r>
            <a:r>
              <a:rPr lang="en-US" sz="2000" dirty="0" smtClean="0"/>
              <a:t>evidence. Within </a:t>
            </a:r>
            <a:r>
              <a:rPr lang="en-US" sz="2000" dirty="0"/>
              <a:t>45 days of his accident</a:t>
            </a:r>
            <a:r>
              <a:rPr lang="en-US" sz="2000" i="1" dirty="0"/>
              <a:t>, i.e</a:t>
            </a:r>
            <a:r>
              <a:rPr lang="en-US" sz="2000" dirty="0"/>
              <a:t>., exposure to the fungus causing </a:t>
            </a:r>
            <a:r>
              <a:rPr lang="en-US" sz="2000" dirty="0" err="1"/>
              <a:t>histoplasmosis</a:t>
            </a:r>
            <a:r>
              <a:rPr lang="en-US" sz="2000" dirty="0"/>
              <a:t>, </a:t>
            </a:r>
            <a:r>
              <a:rPr lang="en-US" sz="2000" dirty="0" smtClean="0"/>
              <a:t>the employer </a:t>
            </a:r>
            <a:r>
              <a:rPr lang="en-US" sz="2000" dirty="0"/>
              <a:t>was aware that the claimant was suffering from chest and lung issues, </a:t>
            </a:r>
            <a:r>
              <a:rPr lang="en-US" sz="2000" dirty="0" smtClean="0"/>
              <a:t>knew that </a:t>
            </a:r>
            <a:r>
              <a:rPr lang="en-US" sz="2000" dirty="0"/>
              <a:t>the claimant was working in dusty conditions, and knew that his doctors did not </a:t>
            </a:r>
            <a:r>
              <a:rPr lang="en-US" sz="2000" dirty="0" smtClean="0"/>
              <a:t>want him </a:t>
            </a:r>
            <a:r>
              <a:rPr lang="en-US" sz="2000" dirty="0"/>
              <a:t>working around dust. The employer knew of the claimant's conditions and knew </a:t>
            </a:r>
            <a:r>
              <a:rPr lang="en-US" sz="2000" dirty="0" smtClean="0"/>
              <a:t>the type </a:t>
            </a:r>
            <a:r>
              <a:rPr lang="en-US" sz="2000" dirty="0"/>
              <a:t>of work environment to which he was exposed. Although the claimant and </a:t>
            </a:r>
            <a:r>
              <a:rPr lang="en-US" sz="2000" dirty="0" smtClean="0"/>
              <a:t>his doctors </a:t>
            </a:r>
            <a:r>
              <a:rPr lang="en-US" sz="2000" dirty="0"/>
              <a:t>initially thought that he was suffering from cancer, this inaccuracy in his notice </a:t>
            </a:r>
            <a:r>
              <a:rPr lang="en-US" sz="2000" dirty="0" smtClean="0"/>
              <a:t>to the </a:t>
            </a:r>
            <a:r>
              <a:rPr lang="en-US" sz="2000" dirty="0"/>
              <a:t>employer has not prejudiced the employer in this proceeding. Therefore, the </a:t>
            </a:r>
            <a:r>
              <a:rPr lang="en-US" sz="2000" dirty="0" smtClean="0"/>
              <a:t>manifest weight </a:t>
            </a:r>
            <a:r>
              <a:rPr lang="en-US" sz="2000" dirty="0"/>
              <a:t>of the evidence does not support the Commission's finding of a lack of </a:t>
            </a:r>
            <a:r>
              <a:rPr lang="en-US" sz="2000" dirty="0" smtClean="0"/>
              <a:t>notice under </a:t>
            </a:r>
            <a:r>
              <a:rPr lang="en-US" sz="2000" dirty="0"/>
              <a:t>section 6(c) of the Act</a:t>
            </a:r>
            <a:r>
              <a:rPr lang="en-US" sz="2000" dirty="0" smtClean="0"/>
              <a:t>.</a:t>
            </a:r>
          </a:p>
          <a:p>
            <a:r>
              <a:rPr lang="en-US" sz="2000" dirty="0"/>
              <a:t>Under these facts, to require </a:t>
            </a:r>
            <a:r>
              <a:rPr lang="en-US" sz="2000" dirty="0" smtClean="0"/>
              <a:t>the claimant </a:t>
            </a:r>
            <a:r>
              <a:rPr lang="en-US" sz="2000" dirty="0"/>
              <a:t>to prove the exact date on which he inhaled the dust that caused </a:t>
            </a:r>
            <a:r>
              <a:rPr lang="en-US" sz="2000" dirty="0" smtClean="0"/>
              <a:t>the </a:t>
            </a:r>
            <a:r>
              <a:rPr lang="en-US" sz="2000" dirty="0" err="1" smtClean="0"/>
              <a:t>histoplasmosis</a:t>
            </a:r>
            <a:r>
              <a:rPr lang="en-US" sz="2000" dirty="0" smtClean="0"/>
              <a:t> </a:t>
            </a:r>
            <a:r>
              <a:rPr lang="en-US" sz="2000" dirty="0"/>
              <a:t>and to prove that he gave notice 45 days from that date would require </a:t>
            </a:r>
            <a:r>
              <a:rPr lang="en-US" sz="2000" dirty="0" smtClean="0"/>
              <a:t>the claimant </a:t>
            </a:r>
            <a:r>
              <a:rPr lang="en-US" sz="2000" dirty="0"/>
              <a:t>to do the impossible</a:t>
            </a:r>
            <a:r>
              <a:rPr lang="en-US" sz="2000" dirty="0" smtClean="0"/>
              <a:t>. (citation).</a:t>
            </a:r>
          </a:p>
          <a:p>
            <a:r>
              <a:rPr lang="en-US" sz="2000" dirty="0" smtClean="0"/>
              <a:t>¶ </a:t>
            </a:r>
            <a:r>
              <a:rPr lang="en-US" sz="2000" dirty="0"/>
              <a:t>84 The legislature has mandated a liberal construction of the notice </a:t>
            </a:r>
            <a:r>
              <a:rPr lang="en-US" sz="2000" dirty="0" smtClean="0"/>
              <a:t>requirement… </a:t>
            </a:r>
            <a:r>
              <a:rPr lang="en-US" sz="2000" dirty="0"/>
              <a:t>This allows an employee suffering from </a:t>
            </a:r>
            <a:r>
              <a:rPr lang="en-US" sz="2000" dirty="0" smtClean="0"/>
              <a:t>an accidental </a:t>
            </a:r>
            <a:r>
              <a:rPr lang="en-US" sz="2000" dirty="0"/>
              <a:t>injury of the type presented in this case to establish a date of accident </a:t>
            </a:r>
            <a:r>
              <a:rPr lang="en-US" sz="2000" dirty="0" smtClean="0"/>
              <a:t>from which </a:t>
            </a:r>
            <a:r>
              <a:rPr lang="en-US" sz="2000" dirty="0"/>
              <a:t>notice and limitations periods begin to run and, at the same time, allows </a:t>
            </a:r>
            <a:r>
              <a:rPr lang="en-US" sz="2000" dirty="0" smtClean="0"/>
              <a:t>the employee </a:t>
            </a:r>
            <a:r>
              <a:rPr lang="en-US" sz="2000" dirty="0"/>
              <a:t>to be compensated for an accidental injury when its causal connection </a:t>
            </a:r>
            <a:r>
              <a:rPr lang="en-US" sz="2000" dirty="0" smtClean="0"/>
              <a:t>to current </a:t>
            </a:r>
            <a:r>
              <a:rPr lang="en-US" sz="2000" dirty="0"/>
              <a:t>conditions of ill-being are not readily </a:t>
            </a:r>
            <a:r>
              <a:rPr lang="en-US" sz="2000" dirty="0" smtClean="0"/>
              <a:t>apparent…</a:t>
            </a:r>
            <a:r>
              <a:rPr lang="en-US" sz="2000" dirty="0"/>
              <a:t>should be flexible, fact-specific, and guided </a:t>
            </a:r>
            <a:r>
              <a:rPr lang="en-US" sz="2000" dirty="0" smtClean="0"/>
              <a:t>by considerations </a:t>
            </a:r>
            <a:r>
              <a:rPr lang="en-US" sz="2000" dirty="0"/>
              <a:t>of fairness.</a:t>
            </a:r>
          </a:p>
        </p:txBody>
      </p:sp>
    </p:spTree>
    <p:extLst>
      <p:ext uri="{BB962C8B-B14F-4D97-AF65-F5344CB8AC3E}">
        <p14:creationId xmlns:p14="http://schemas.microsoft.com/office/powerpoint/2010/main" val="30159982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WCLA MCLE 7-8-14</a:t>
            </a:r>
            <a:endParaRPr lang="en-US" dirty="0"/>
          </a:p>
        </p:txBody>
      </p:sp>
      <p:sp>
        <p:nvSpPr>
          <p:cNvPr id="5" name="Content Placeholder 4"/>
          <p:cNvSpPr>
            <a:spLocks noGrp="1"/>
          </p:cNvSpPr>
          <p:nvPr>
            <p:ph idx="1"/>
          </p:nvPr>
        </p:nvSpPr>
        <p:spPr/>
        <p:txBody>
          <a:bodyPr/>
          <a:lstStyle/>
          <a:p>
            <a:r>
              <a:rPr lang="en-US" dirty="0" smtClean="0"/>
              <a:t>Case Law Update: Sunny Hill &amp; </a:t>
            </a:r>
            <a:r>
              <a:rPr lang="en-US" dirty="0" err="1" smtClean="0"/>
              <a:t>Folta</a:t>
            </a:r>
            <a:r>
              <a:rPr lang="en-US" dirty="0" smtClean="0"/>
              <a:t> (&amp; Legislative Update)</a:t>
            </a:r>
          </a:p>
          <a:p>
            <a:r>
              <a:rPr lang="en-US" dirty="0" smtClean="0"/>
              <a:t>Tuesday July 8, 2014</a:t>
            </a:r>
          </a:p>
          <a:p>
            <a:r>
              <a:rPr lang="en-US" dirty="0" smtClean="0"/>
              <a:t>12:00 pm to 1:00 pm</a:t>
            </a:r>
          </a:p>
          <a:p>
            <a:r>
              <a:rPr lang="en-US" dirty="0" smtClean="0"/>
              <a:t>James R. Thompson Center , Chicago, IL</a:t>
            </a:r>
          </a:p>
          <a:p>
            <a:r>
              <a:rPr lang="en-US" dirty="0" smtClean="0"/>
              <a:t>1 Hour General MCLE Credit</a:t>
            </a:r>
          </a:p>
          <a:p>
            <a:endParaRPr lang="en-US" dirty="0"/>
          </a:p>
        </p:txBody>
      </p:sp>
    </p:spTree>
    <p:extLst>
      <p:ext uri="{BB962C8B-B14F-4D97-AF65-F5344CB8AC3E}">
        <p14:creationId xmlns:p14="http://schemas.microsoft.com/office/powerpoint/2010/main" val="6685941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Folta</a:t>
            </a:r>
            <a:r>
              <a:rPr lang="en-US" dirty="0" smtClean="0"/>
              <a:t> v. Ferro Engineering</a:t>
            </a:r>
            <a:br>
              <a:rPr lang="en-US" dirty="0" smtClean="0"/>
            </a:br>
            <a:r>
              <a:rPr lang="en-US" dirty="0" smtClean="0"/>
              <a:t>2014 IL App (1</a:t>
            </a:r>
            <a:r>
              <a:rPr lang="en-US" baseline="30000" dirty="0" smtClean="0"/>
              <a:t>st</a:t>
            </a:r>
            <a:r>
              <a:rPr lang="en-US" dirty="0" smtClean="0"/>
              <a:t>) 123219, 6-27-14</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This </a:t>
            </a:r>
            <a:r>
              <a:rPr lang="en-US" dirty="0"/>
              <a:t>court has, on multiple occasions, rejected </a:t>
            </a:r>
            <a:r>
              <a:rPr lang="en-US" dirty="0" smtClean="0"/>
              <a:t>Ferro Engineering’s </a:t>
            </a:r>
            <a:r>
              <a:rPr lang="en-US" dirty="0"/>
              <a:t>proposed definition of compensability </a:t>
            </a:r>
            <a:r>
              <a:rPr lang="en-US" dirty="0" smtClean="0"/>
              <a:t>(synonymous </a:t>
            </a:r>
            <a:r>
              <a:rPr lang="en-US" dirty="0"/>
              <a:t>with </a:t>
            </a:r>
            <a:r>
              <a:rPr lang="en-US" dirty="0" smtClean="0"/>
              <a:t>an injury </a:t>
            </a:r>
            <a:r>
              <a:rPr lang="en-US" dirty="0"/>
              <a:t>that arises out of or in the course of </a:t>
            </a:r>
            <a:r>
              <a:rPr lang="en-US" dirty="0" smtClean="0"/>
              <a:t>employment) and </a:t>
            </a:r>
            <a:r>
              <a:rPr lang="en-US" dirty="0"/>
              <a:t>instead articulated a definition </a:t>
            </a:r>
            <a:r>
              <a:rPr lang="en-US" dirty="0" smtClean="0"/>
              <a:t>related to </a:t>
            </a:r>
            <a:r>
              <a:rPr lang="en-US" dirty="0"/>
              <a:t>plaintiff’s ability to recover under the Act</a:t>
            </a:r>
            <a:r>
              <a:rPr lang="en-US" dirty="0" smtClean="0"/>
              <a:t>.</a:t>
            </a:r>
          </a:p>
          <a:p>
            <a:r>
              <a:rPr lang="en-US" dirty="0" smtClean="0"/>
              <a:t>“Recoverability”: where </a:t>
            </a:r>
            <a:r>
              <a:rPr lang="en-US" dirty="0"/>
              <a:t>plaintiffs’ injuries were of such a nature that they </a:t>
            </a:r>
            <a:r>
              <a:rPr lang="en-US" dirty="0" smtClean="0"/>
              <a:t>could not </a:t>
            </a:r>
            <a:r>
              <a:rPr lang="en-US" dirty="0"/>
              <a:t>recover under the Act, the fourth </a:t>
            </a:r>
            <a:r>
              <a:rPr lang="en-US" i="1" dirty="0" err="1"/>
              <a:t>Meerbrey</a:t>
            </a:r>
            <a:r>
              <a:rPr lang="en-US" i="1" dirty="0"/>
              <a:t> </a:t>
            </a:r>
            <a:r>
              <a:rPr lang="en-US" dirty="0"/>
              <a:t>exception would apply to allow them to bring </a:t>
            </a:r>
            <a:r>
              <a:rPr lang="en-US" dirty="0" smtClean="0"/>
              <a:t>a common-law </a:t>
            </a:r>
            <a:r>
              <a:rPr lang="en-US" dirty="0"/>
              <a:t>suit against their employer</a:t>
            </a:r>
            <a:r>
              <a:rPr lang="en-US" dirty="0" smtClean="0"/>
              <a:t>.</a:t>
            </a:r>
          </a:p>
          <a:p>
            <a:r>
              <a:rPr lang="en-US" dirty="0"/>
              <a:t>Such an interpretation of compensability is consistent with the purposes of the </a:t>
            </a:r>
            <a:r>
              <a:rPr lang="en-US" dirty="0" smtClean="0"/>
              <a:t>Act’s exclusivity </a:t>
            </a:r>
            <a:r>
              <a:rPr lang="en-US" dirty="0"/>
              <a:t>bar as explained by our supreme court </a:t>
            </a:r>
            <a:r>
              <a:rPr lang="en-US" dirty="0" smtClean="0"/>
              <a:t>…stated </a:t>
            </a:r>
            <a:r>
              <a:rPr lang="en-US" dirty="0"/>
              <a:t>that the exclusivity bar is rooted </a:t>
            </a:r>
            <a:r>
              <a:rPr lang="en-US" dirty="0" smtClean="0"/>
              <a:t>in the </a:t>
            </a:r>
            <a:r>
              <a:rPr lang="en-US" dirty="0"/>
              <a:t>fear of double recovery and the desire to prevent the proliferation of litigation</a:t>
            </a:r>
            <a:r>
              <a:rPr lang="en-US" dirty="0" smtClean="0"/>
              <a:t>.</a:t>
            </a:r>
          </a:p>
          <a:p>
            <a:r>
              <a:rPr lang="en-US" dirty="0"/>
              <a:t>Our holding is confined to the specific fact pattern before us today, </a:t>
            </a:r>
            <a:r>
              <a:rPr lang="en-US" dirty="0" smtClean="0"/>
              <a:t>in which </a:t>
            </a:r>
            <a:r>
              <a:rPr lang="en-US" dirty="0"/>
              <a:t>an injured employee’s potential claim under the Act is time-barred before he ever </a:t>
            </a:r>
            <a:r>
              <a:rPr lang="en-US" dirty="0" smtClean="0"/>
              <a:t>learns of </a:t>
            </a:r>
            <a:r>
              <a:rPr lang="en-US" dirty="0"/>
              <a:t>it, thus necessarily depriving him of any potential for compensation under the Act</a:t>
            </a:r>
            <a:r>
              <a:rPr lang="en-US" dirty="0" smtClean="0"/>
              <a:t>.</a:t>
            </a:r>
          </a:p>
          <a:p>
            <a:r>
              <a:rPr lang="en-US" dirty="0"/>
              <a:t>Thus, for the foregoing reasons, we reverse the judgment of the trial court, insofar as </a:t>
            </a:r>
            <a:r>
              <a:rPr lang="en-US" dirty="0" smtClean="0"/>
              <a:t>we find </a:t>
            </a:r>
            <a:r>
              <a:rPr lang="en-US" dirty="0"/>
              <a:t>that plaintiff’s suit against Ferro Engineering is not barred by the exclusivity </a:t>
            </a:r>
            <a:r>
              <a:rPr lang="en-US"/>
              <a:t>provisions </a:t>
            </a:r>
            <a:r>
              <a:rPr lang="en-US" smtClean="0"/>
              <a:t>of the </a:t>
            </a:r>
            <a:r>
              <a:rPr lang="en-US" dirty="0"/>
              <a:t>Act and the Workers’ Occupational Diseases Act, and we remand for further proceedings.</a:t>
            </a:r>
          </a:p>
        </p:txBody>
      </p:sp>
    </p:spTree>
    <p:extLst>
      <p:ext uri="{BB962C8B-B14F-4D97-AF65-F5344CB8AC3E}">
        <p14:creationId xmlns:p14="http://schemas.microsoft.com/office/powerpoint/2010/main" val="37422045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Sunny Hill of Will County v. IWCC</a:t>
            </a:r>
            <a:br>
              <a:rPr lang="en-US" dirty="0" smtClean="0"/>
            </a:br>
            <a:r>
              <a:rPr lang="en-US" dirty="0" smtClean="0"/>
              <a:t>2014 IL App (3d) 130028WC, 6-26-14</a:t>
            </a:r>
            <a:endParaRPr lang="en-US" dirty="0"/>
          </a:p>
        </p:txBody>
      </p:sp>
      <p:sp>
        <p:nvSpPr>
          <p:cNvPr id="3" name="Content Placeholder 2"/>
          <p:cNvSpPr>
            <a:spLocks noGrp="1"/>
          </p:cNvSpPr>
          <p:nvPr>
            <p:ph idx="1"/>
          </p:nvPr>
        </p:nvSpPr>
        <p:spPr/>
        <p:txBody>
          <a:bodyPr>
            <a:normAutofit fontScale="85000" lnSpcReduction="20000"/>
          </a:bodyPr>
          <a:lstStyle/>
          <a:p>
            <a:r>
              <a:rPr lang="en-US" dirty="0"/>
              <a:t>Claimant's "work" at the flower shop did not establish her condition </a:t>
            </a:r>
            <a:r>
              <a:rPr lang="en-US" dirty="0" smtClean="0"/>
              <a:t>had stabilized</a:t>
            </a:r>
            <a:r>
              <a:rPr lang="en-US" dirty="0"/>
              <a:t>. Claimant opened the flower shop with her daughters as a way of grieving the loss </a:t>
            </a:r>
            <a:r>
              <a:rPr lang="en-US" dirty="0" smtClean="0"/>
              <a:t>of her </a:t>
            </a:r>
            <a:r>
              <a:rPr lang="en-US" dirty="0"/>
              <a:t>husband and son. Although she is the majority owner, her daughters run the business</a:t>
            </a:r>
            <a:r>
              <a:rPr lang="en-US" dirty="0" smtClean="0"/>
              <a:t>.</a:t>
            </a:r>
          </a:p>
          <a:p>
            <a:r>
              <a:rPr lang="en-US" dirty="0"/>
              <a:t>We take this opportunity to address this court's statement in </a:t>
            </a:r>
            <a:r>
              <a:rPr lang="en-US" i="1" dirty="0"/>
              <a:t>Granite City</a:t>
            </a:r>
            <a:r>
              <a:rPr lang="en-US" dirty="0"/>
              <a:t>, </a:t>
            </a:r>
            <a:r>
              <a:rPr lang="en-US" dirty="0" smtClean="0"/>
              <a:t>that"[</a:t>
            </a:r>
            <a:r>
              <a:rPr lang="en-US" dirty="0"/>
              <a:t>t]o show entitlement to TTD benefits, claimant must prove not only that he did not work, </a:t>
            </a:r>
            <a:r>
              <a:rPr lang="en-US" dirty="0" smtClean="0"/>
              <a:t>but that </a:t>
            </a:r>
            <a:r>
              <a:rPr lang="en-US" dirty="0"/>
              <a:t>he was unable to work." </a:t>
            </a:r>
            <a:r>
              <a:rPr lang="en-US" dirty="0" smtClean="0"/>
              <a:t>Here, claimant's </a:t>
            </a:r>
            <a:r>
              <a:rPr lang="en-US" dirty="0"/>
              <a:t>activities at the flower shop could arguably be characterized as </a:t>
            </a:r>
            <a:r>
              <a:rPr lang="en-US" dirty="0" smtClean="0"/>
              <a:t>“work.” </a:t>
            </a:r>
            <a:r>
              <a:rPr lang="en-US" dirty="0"/>
              <a:t>A </a:t>
            </a:r>
            <a:r>
              <a:rPr lang="en-US" dirty="0" smtClean="0"/>
              <a:t>literal application </a:t>
            </a:r>
            <a:r>
              <a:rPr lang="en-US" dirty="0"/>
              <a:t>of the preceding language in </a:t>
            </a:r>
            <a:r>
              <a:rPr lang="en-US" i="1" dirty="0"/>
              <a:t>Granite City </a:t>
            </a:r>
            <a:r>
              <a:rPr lang="en-US" dirty="0"/>
              <a:t>might therefore dictate a denial of </a:t>
            </a:r>
            <a:r>
              <a:rPr lang="en-US" dirty="0" smtClean="0"/>
              <a:t>TTD benefits</a:t>
            </a:r>
            <a:r>
              <a:rPr lang="en-US" dirty="0"/>
              <a:t>, a result we do not believe was intended by </a:t>
            </a:r>
            <a:r>
              <a:rPr lang="en-US" i="1" dirty="0"/>
              <a:t>Granite City</a:t>
            </a:r>
            <a:r>
              <a:rPr lang="en-US" dirty="0"/>
              <a:t>. We believe the </a:t>
            </a:r>
            <a:r>
              <a:rPr lang="en-US" dirty="0" smtClean="0"/>
              <a:t>quoted language </a:t>
            </a:r>
            <a:r>
              <a:rPr lang="en-US" dirty="0"/>
              <a:t>in </a:t>
            </a:r>
            <a:r>
              <a:rPr lang="en-US" i="1" dirty="0"/>
              <a:t>Granite City </a:t>
            </a:r>
            <a:r>
              <a:rPr lang="en-US" dirty="0"/>
              <a:t>should not be interpreted to mean a return to </a:t>
            </a:r>
            <a:r>
              <a:rPr lang="en-US" i="1" dirty="0"/>
              <a:t>any </a:t>
            </a:r>
            <a:r>
              <a:rPr lang="en-US" dirty="0"/>
              <a:t>work will result in </a:t>
            </a:r>
            <a:r>
              <a:rPr lang="en-US" dirty="0" smtClean="0"/>
              <a:t>the denial </a:t>
            </a:r>
            <a:r>
              <a:rPr lang="en-US" dirty="0"/>
              <a:t>of TTD benefits, but rather evidence of such work may be probative of whether </a:t>
            </a:r>
            <a:r>
              <a:rPr lang="en-US" dirty="0" smtClean="0"/>
              <a:t>the employee's </a:t>
            </a:r>
            <a:r>
              <a:rPr lang="en-US" dirty="0"/>
              <a:t>condition has stabilized which, according to the supreme court in </a:t>
            </a:r>
            <a:r>
              <a:rPr lang="en-US" i="1" dirty="0" smtClean="0"/>
              <a:t>Interstate Scaffolding</a:t>
            </a:r>
            <a:r>
              <a:rPr lang="en-US" dirty="0"/>
              <a:t>, is the proper focus of the TTD analysis.</a:t>
            </a:r>
          </a:p>
        </p:txBody>
      </p:sp>
    </p:spTree>
    <p:extLst>
      <p:ext uri="{BB962C8B-B14F-4D97-AF65-F5344CB8AC3E}">
        <p14:creationId xmlns:p14="http://schemas.microsoft.com/office/powerpoint/2010/main" val="1715580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Sunny Hill of Will County v. IWCC</a:t>
            </a:r>
            <a:br>
              <a:rPr lang="en-US" dirty="0" smtClean="0"/>
            </a:br>
            <a:r>
              <a:rPr lang="en-US" dirty="0" smtClean="0"/>
              <a:t>2014 IL App (3d) 130028WC, 6-26-14</a:t>
            </a:r>
            <a:endParaRPr lang="en-US" dirty="0"/>
          </a:p>
        </p:txBody>
      </p:sp>
      <p:sp>
        <p:nvSpPr>
          <p:cNvPr id="3" name="Content Placeholder 2"/>
          <p:cNvSpPr>
            <a:spLocks noGrp="1"/>
          </p:cNvSpPr>
          <p:nvPr>
            <p:ph idx="1"/>
          </p:nvPr>
        </p:nvSpPr>
        <p:spPr/>
        <p:txBody>
          <a:bodyPr>
            <a:normAutofit/>
          </a:bodyPr>
          <a:lstStyle/>
          <a:p>
            <a:r>
              <a:rPr lang="en-US" dirty="0"/>
              <a:t>The arbitrator found TTD benefits were appropriate because (1) </a:t>
            </a:r>
            <a:r>
              <a:rPr lang="en-US" dirty="0" smtClean="0"/>
              <a:t>claimant's presence </a:t>
            </a:r>
            <a:r>
              <a:rPr lang="en-US" dirty="0"/>
              <a:t>at the flower shop and occasional assistance to her daughters there did not constitute </a:t>
            </a:r>
            <a:r>
              <a:rPr lang="en-US" dirty="0" smtClean="0"/>
              <a:t>a "return </a:t>
            </a:r>
            <a:r>
              <a:rPr lang="en-US" dirty="0"/>
              <a:t>to work" and (2) she had not yet reached MMI nor had she been released to return </a:t>
            </a:r>
            <a:r>
              <a:rPr lang="en-US" dirty="0" smtClean="0"/>
              <a:t>to work</a:t>
            </a:r>
            <a:r>
              <a:rPr lang="en-US" dirty="0"/>
              <a:t>. The Commission adopted the arbitrator's decision. Based on this evidence, we find </a:t>
            </a:r>
            <a:r>
              <a:rPr lang="en-US" dirty="0" smtClean="0"/>
              <a:t>the Commission's </a:t>
            </a:r>
            <a:r>
              <a:rPr lang="en-US" dirty="0"/>
              <a:t>award of TTD benefits is not against the manifest weight of the evidence</a:t>
            </a:r>
            <a:r>
              <a:rPr lang="en-US" dirty="0" smtClean="0"/>
              <a:t>.</a:t>
            </a:r>
          </a:p>
          <a:p>
            <a:r>
              <a:rPr lang="en-US" dirty="0"/>
              <a:t>For the reasons stated, we affirm the circuit court's judgment, </a:t>
            </a:r>
            <a:r>
              <a:rPr lang="en-US"/>
              <a:t>confirming </a:t>
            </a:r>
            <a:r>
              <a:rPr lang="en-US" smtClean="0"/>
              <a:t>the Commission's </a:t>
            </a:r>
            <a:r>
              <a:rPr lang="en-US" dirty="0"/>
              <a:t>decision, and remand the cause for further proceedings pursuant to </a:t>
            </a:r>
            <a:r>
              <a:rPr lang="en-US" i="1" dirty="0"/>
              <a:t>Thomas</a:t>
            </a:r>
            <a:r>
              <a:rPr lang="en-US" dirty="0"/>
              <a:t>, 78 </a:t>
            </a:r>
            <a:r>
              <a:rPr lang="en-US" dirty="0" smtClean="0"/>
              <a:t>Ill.</a:t>
            </a:r>
            <a:r>
              <a:rPr lang="pl-PL" dirty="0" smtClean="0"/>
              <a:t>2d 327</a:t>
            </a:r>
            <a:endParaRPr lang="en-US" dirty="0" smtClean="0"/>
          </a:p>
        </p:txBody>
      </p:sp>
    </p:spTree>
    <p:extLst>
      <p:ext uri="{BB962C8B-B14F-4D97-AF65-F5344CB8AC3E}">
        <p14:creationId xmlns:p14="http://schemas.microsoft.com/office/powerpoint/2010/main" val="20154209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err="1" smtClean="0"/>
              <a:t>Matuszczak</a:t>
            </a:r>
            <a:r>
              <a:rPr lang="en-US" dirty="0" smtClean="0"/>
              <a:t> v. IWCC</a:t>
            </a:r>
            <a:br>
              <a:rPr lang="en-US" dirty="0" smtClean="0"/>
            </a:br>
            <a:r>
              <a:rPr lang="en-US" dirty="0" smtClean="0"/>
              <a:t>2014 IL App (2nd) 130532WC, filed 9/30/2014</a:t>
            </a:r>
            <a:endParaRPr lang="en-US" dirty="0"/>
          </a:p>
        </p:txBody>
      </p:sp>
      <p:sp>
        <p:nvSpPr>
          <p:cNvPr id="3" name="Content Placeholder 2"/>
          <p:cNvSpPr>
            <a:spLocks noGrp="1"/>
          </p:cNvSpPr>
          <p:nvPr>
            <p:ph idx="1"/>
          </p:nvPr>
        </p:nvSpPr>
        <p:spPr/>
        <p:txBody>
          <a:bodyPr>
            <a:normAutofit fontScale="47500" lnSpcReduction="20000"/>
          </a:bodyPr>
          <a:lstStyle/>
          <a:p>
            <a:r>
              <a:rPr lang="en-US" sz="3800" dirty="0" smtClean="0"/>
              <a:t>On </a:t>
            </a:r>
            <a:r>
              <a:rPr lang="en-US" sz="3800" dirty="0"/>
              <a:t>appeal, the employer argues the Commission’s finding that claimant was not entitled to TTD benefits following his June 2011 termination from employment was neither contrary to law nor against the manifest weight of the evidence. It maintains that, although </a:t>
            </a:r>
            <a:r>
              <a:rPr lang="en-US" sz="3800" i="1" dirty="0"/>
              <a:t>Interstate Scaffolding </a:t>
            </a:r>
            <a:r>
              <a:rPr lang="en-US" sz="3800" dirty="0"/>
              <a:t>prohibits the </a:t>
            </a:r>
            <a:r>
              <a:rPr lang="en-US" sz="3800" i="1" dirty="0"/>
              <a:t>automatic </a:t>
            </a:r>
            <a:r>
              <a:rPr lang="en-US" sz="3800" dirty="0"/>
              <a:t>suspension or termination of TTD benefits when a claimant </a:t>
            </a:r>
            <a:r>
              <a:rPr lang="en-US" sz="3800" dirty="0" smtClean="0"/>
              <a:t>is </a:t>
            </a:r>
            <a:r>
              <a:rPr lang="en-US" sz="3800" dirty="0"/>
              <a:t>fired for reasons unrelated to his injury, it does “not proscribe all use of discretion [by the Commission] when deciding whether an employer remains liable for TTD” following an employee’s discharge</a:t>
            </a:r>
            <a:r>
              <a:rPr lang="en-US" sz="3800" dirty="0" smtClean="0"/>
              <a:t>.</a:t>
            </a:r>
            <a:endParaRPr lang="en-US" sz="3800" dirty="0"/>
          </a:p>
          <a:p>
            <a:r>
              <a:rPr lang="en-US" sz="3800" dirty="0"/>
              <a:t>Here, the parties disagree on whether the Commission utilized the correct legal analysis in vacating the arbitrator’s award of TTD benefits following claimant’s termination from his employment. This issue presents a question of law and is subject to </a:t>
            </a:r>
            <a:r>
              <a:rPr lang="en-US" sz="3800" i="1" dirty="0"/>
              <a:t>de novo </a:t>
            </a:r>
            <a:r>
              <a:rPr lang="en-US" sz="3800" dirty="0"/>
              <a:t>review</a:t>
            </a:r>
            <a:r>
              <a:rPr lang="en-US" sz="3800" dirty="0" smtClean="0"/>
              <a:t>.</a:t>
            </a:r>
            <a:endParaRPr lang="en-US" sz="3800" dirty="0"/>
          </a:p>
          <a:p>
            <a:r>
              <a:rPr lang="en-US" sz="3800" dirty="0"/>
              <a:t>Cleary, the supreme court’s holding in </a:t>
            </a:r>
            <a:r>
              <a:rPr lang="en-US" sz="3800" i="1" dirty="0"/>
              <a:t>Interstate Scaffolding </a:t>
            </a:r>
            <a:r>
              <a:rPr lang="en-US" sz="3800" dirty="0"/>
              <a:t>prohibits the </a:t>
            </a:r>
            <a:r>
              <a:rPr lang="en-US" sz="3800" i="1" dirty="0"/>
              <a:t>automatic </a:t>
            </a:r>
            <a:r>
              <a:rPr lang="en-US" sz="3800" dirty="0"/>
              <a:t>denial of TTD benefits to an injured employee when the employee has been discharged from work by the employer. However, that is not the extent of the court’s holding. In addition to proscribing the denial of TTD based solely on an employee’s discharge, the court also clearly held that when an employee who is entitled to benefits under the Act is terminated for conduct unrelated to his injury, the employer's TTD obligation continues “until the employee’s medical condition has stabilized.” </a:t>
            </a:r>
            <a:r>
              <a:rPr lang="en-US" sz="3800" dirty="0" smtClean="0"/>
              <a:t>This </a:t>
            </a:r>
            <a:r>
              <a:rPr lang="en-US" sz="3800" dirty="0"/>
              <a:t>is true even in cases of for-cause dismissal</a:t>
            </a:r>
            <a:r>
              <a:rPr lang="en-US" sz="3800" dirty="0" smtClean="0"/>
              <a:t>.</a:t>
            </a:r>
            <a:endParaRPr lang="en-US" sz="3800" dirty="0"/>
          </a:p>
          <a:p>
            <a:r>
              <a:rPr lang="en-US" sz="3800" dirty="0"/>
              <a:t>Additionally, we find nothing in the supreme court’s decision that would show the result in </a:t>
            </a:r>
            <a:r>
              <a:rPr lang="en-US" sz="3800" i="1" dirty="0"/>
              <a:t>Interstate Scaffolding </a:t>
            </a:r>
            <a:r>
              <a:rPr lang="en-US" sz="3800" dirty="0"/>
              <a:t>was dependent upon the claimant’s knowledge, or lack thereof, as to whether his conduct could result in </a:t>
            </a:r>
            <a:r>
              <a:rPr lang="en-US" sz="3800" dirty="0" smtClean="0"/>
              <a:t>termination…Whether </a:t>
            </a:r>
            <a:r>
              <a:rPr lang="en-US" sz="3800" dirty="0"/>
              <a:t>claimant was appropriately discharged, or knew he could be as a result of his conduct, was not an appropriate consideration for the Commission under the circumstances </a:t>
            </a:r>
            <a:r>
              <a:rPr lang="en-US" sz="3800"/>
              <a:t>presented</a:t>
            </a:r>
            <a:r>
              <a:rPr lang="en-US"/>
              <a:t> </a:t>
            </a:r>
            <a:r>
              <a:rPr lang="en-US" smtClean="0"/>
              <a:t> </a:t>
            </a:r>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3050743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WCLA MCLE 8-13-14</a:t>
            </a:r>
            <a:endParaRPr lang="en-US" dirty="0"/>
          </a:p>
        </p:txBody>
      </p:sp>
      <p:sp>
        <p:nvSpPr>
          <p:cNvPr id="5" name="Content Placeholder 4"/>
          <p:cNvSpPr>
            <a:spLocks noGrp="1"/>
          </p:cNvSpPr>
          <p:nvPr>
            <p:ph idx="1"/>
          </p:nvPr>
        </p:nvSpPr>
        <p:spPr/>
        <p:txBody>
          <a:bodyPr/>
          <a:lstStyle/>
          <a:p>
            <a:r>
              <a:rPr lang="en-US" dirty="0" smtClean="0"/>
              <a:t>Some More Case Law (Update): Young, Dig Right In, Carter </a:t>
            </a:r>
          </a:p>
          <a:p>
            <a:r>
              <a:rPr lang="en-US" dirty="0" smtClean="0"/>
              <a:t>Wednesday August 13, 2014</a:t>
            </a:r>
          </a:p>
          <a:p>
            <a:r>
              <a:rPr lang="en-US" dirty="0" smtClean="0"/>
              <a:t>12:00 </a:t>
            </a:r>
            <a:r>
              <a:rPr lang="en-US" dirty="0"/>
              <a:t>pm to 1:00 pm</a:t>
            </a:r>
          </a:p>
          <a:p>
            <a:r>
              <a:rPr lang="en-US" dirty="0"/>
              <a:t>James R. Thompson Center , Chicago, IL</a:t>
            </a:r>
          </a:p>
          <a:p>
            <a:r>
              <a:rPr lang="en-US" dirty="0"/>
              <a:t>1 Hour General MCLE Credit</a:t>
            </a:r>
          </a:p>
          <a:p>
            <a:endParaRPr lang="en-US" dirty="0"/>
          </a:p>
        </p:txBody>
      </p:sp>
    </p:spTree>
    <p:extLst>
      <p:ext uri="{BB962C8B-B14F-4D97-AF65-F5344CB8AC3E}">
        <p14:creationId xmlns:p14="http://schemas.microsoft.com/office/powerpoint/2010/main" val="2575949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a:t>THE VENTURE—NEWBERG-PERINI, STONE &amp; </a:t>
            </a:r>
            <a:r>
              <a:rPr lang="en-US" sz="2800" dirty="0" smtClean="0"/>
              <a:t>WEBSTER v. IWCC</a:t>
            </a:r>
            <a:r>
              <a:rPr lang="en-US" sz="2400" dirty="0" smtClean="0"/>
              <a:t/>
            </a:r>
            <a:br>
              <a:rPr lang="en-US" sz="2400" dirty="0" smtClean="0"/>
            </a:br>
            <a:r>
              <a:rPr lang="en-US" sz="2800" b="1" dirty="0"/>
              <a:t>2013 IL </a:t>
            </a:r>
            <a:r>
              <a:rPr lang="en-US" sz="2800" b="1" dirty="0" smtClean="0"/>
              <a:t>115728, </a:t>
            </a:r>
            <a:r>
              <a:rPr lang="en-US" sz="2800" dirty="0" smtClean="0"/>
              <a:t>Opinion </a:t>
            </a:r>
            <a:r>
              <a:rPr lang="en-US" sz="2800" dirty="0"/>
              <a:t>filed December 19, </a:t>
            </a:r>
            <a:r>
              <a:rPr lang="en-US" sz="2800" dirty="0" smtClean="0"/>
              <a:t>2013</a:t>
            </a:r>
            <a:endParaRPr lang="en-US" sz="2800" dirty="0"/>
          </a:p>
        </p:txBody>
      </p:sp>
      <p:sp>
        <p:nvSpPr>
          <p:cNvPr id="3" name="Content Placeholder 2"/>
          <p:cNvSpPr>
            <a:spLocks noGrp="1"/>
          </p:cNvSpPr>
          <p:nvPr>
            <p:ph idx="1"/>
          </p:nvPr>
        </p:nvSpPr>
        <p:spPr/>
        <p:txBody>
          <a:bodyPr>
            <a:normAutofit fontScale="62500" lnSpcReduction="20000"/>
          </a:bodyPr>
          <a:lstStyle/>
          <a:p>
            <a:r>
              <a:rPr lang="en-US" dirty="0" smtClean="0"/>
              <a:t>Not </a:t>
            </a:r>
            <a:r>
              <a:rPr lang="en-US" dirty="0"/>
              <a:t>only does the case law fail to support Daugherty’s </a:t>
            </a:r>
            <a:r>
              <a:rPr lang="en-US" dirty="0" smtClean="0"/>
              <a:t>position that </a:t>
            </a:r>
            <a:r>
              <a:rPr lang="en-US" dirty="0"/>
              <a:t>he qualified for the traveling employee exception, but </a:t>
            </a:r>
            <a:r>
              <a:rPr lang="en-US" dirty="0" smtClean="0"/>
              <a:t>the appellate </a:t>
            </a:r>
            <a:r>
              <a:rPr lang="en-US" dirty="0"/>
              <a:t>court position raises serious policy concerns. For </a:t>
            </a:r>
            <a:r>
              <a:rPr lang="en-US" dirty="0" smtClean="0"/>
              <a:t>example, while an employee </a:t>
            </a:r>
            <a:r>
              <a:rPr lang="en-US" dirty="0"/>
              <a:t>who chooses to relocate closer to a temporary </a:t>
            </a:r>
            <a:r>
              <a:rPr lang="en-US" dirty="0" smtClean="0"/>
              <a:t>jobsite </a:t>
            </a:r>
            <a:r>
              <a:rPr lang="en-US" dirty="0"/>
              <a:t>can receive benefits if injured on the way to work, an </a:t>
            </a:r>
            <a:r>
              <a:rPr lang="en-US" dirty="0" smtClean="0"/>
              <a:t>employee </a:t>
            </a:r>
            <a:r>
              <a:rPr lang="en-US" dirty="0"/>
              <a:t>who permanently resides close to the job site is not entitled </a:t>
            </a:r>
            <a:r>
              <a:rPr lang="en-US" dirty="0" smtClean="0"/>
              <a:t>to benefits </a:t>
            </a:r>
            <a:r>
              <a:rPr lang="en-US" dirty="0"/>
              <a:t>if injured on the way to </a:t>
            </a:r>
            <a:r>
              <a:rPr lang="en-US" dirty="0" smtClean="0"/>
              <a:t>work. </a:t>
            </a:r>
            <a:r>
              <a:rPr lang="en-US" dirty="0"/>
              <a:t>Because we conclude that Daugherty was not a </a:t>
            </a:r>
            <a:r>
              <a:rPr lang="en-US" dirty="0" smtClean="0"/>
              <a:t>traveling employee </a:t>
            </a:r>
            <a:r>
              <a:rPr lang="en-US" dirty="0"/>
              <a:t>at the time of the accident, we need not consider </a:t>
            </a:r>
            <a:r>
              <a:rPr lang="en-US" dirty="0" smtClean="0"/>
              <a:t>whether the </a:t>
            </a:r>
            <a:r>
              <a:rPr lang="en-US" dirty="0"/>
              <a:t>injury was compensable</a:t>
            </a:r>
            <a:r>
              <a:rPr lang="en-US" dirty="0" smtClean="0"/>
              <a:t>.</a:t>
            </a:r>
          </a:p>
          <a:p>
            <a:r>
              <a:rPr lang="en-US" dirty="0"/>
              <a:t>Therefore, the Commission’s finding that </a:t>
            </a:r>
            <a:r>
              <a:rPr lang="en-US" dirty="0" smtClean="0"/>
              <a:t>Daugherty’s method </a:t>
            </a:r>
            <a:r>
              <a:rPr lang="en-US" dirty="0"/>
              <a:t>of travel was determined by the demands and exigencies </a:t>
            </a:r>
            <a:r>
              <a:rPr lang="en-US" dirty="0" smtClean="0"/>
              <a:t>of the </a:t>
            </a:r>
            <a:r>
              <a:rPr lang="en-US" dirty="0"/>
              <a:t>job, rather than his personal preference, was against the </a:t>
            </a:r>
            <a:r>
              <a:rPr lang="en-US" dirty="0" smtClean="0"/>
              <a:t>manifest weight </a:t>
            </a:r>
            <a:r>
              <a:rPr lang="en-US" dirty="0"/>
              <a:t>of the evidence</a:t>
            </a:r>
            <a:r>
              <a:rPr lang="en-US" dirty="0" smtClean="0"/>
              <a:t>.</a:t>
            </a:r>
          </a:p>
          <a:p>
            <a:r>
              <a:rPr lang="en-US" dirty="0"/>
              <a:t>While there is no question that Daugherty was seriously </a:t>
            </a:r>
            <a:r>
              <a:rPr lang="en-US" dirty="0" smtClean="0"/>
              <a:t>injured, the </a:t>
            </a:r>
            <a:r>
              <a:rPr lang="en-US" dirty="0"/>
              <a:t>facts of this case do not support Daugherty’s argument that </a:t>
            </a:r>
            <a:r>
              <a:rPr lang="en-US" dirty="0" smtClean="0"/>
              <a:t>he was </a:t>
            </a:r>
            <a:r>
              <a:rPr lang="en-US" dirty="0"/>
              <a:t>entitled to workers’ compensation benefits. Daugherty made </a:t>
            </a:r>
            <a:r>
              <a:rPr lang="en-US" dirty="0" smtClean="0"/>
              <a:t>the personal </a:t>
            </a:r>
            <a:r>
              <a:rPr lang="en-US" dirty="0"/>
              <a:t>decision to accept a temporary position with Venture at </a:t>
            </a:r>
            <a:r>
              <a:rPr lang="en-US" dirty="0" smtClean="0"/>
              <a:t>a plant </a:t>
            </a:r>
            <a:r>
              <a:rPr lang="en-US" dirty="0"/>
              <a:t>located approximately 200 miles from his home. Venture </a:t>
            </a:r>
            <a:r>
              <a:rPr lang="en-US" dirty="0" smtClean="0"/>
              <a:t>did not </a:t>
            </a:r>
            <a:r>
              <a:rPr lang="en-US" dirty="0"/>
              <a:t>direct Daugherty to accept the position at Cordova, </a:t>
            </a:r>
            <a:r>
              <a:rPr lang="en-US" dirty="0" smtClean="0"/>
              <a:t>and Daugherty </a:t>
            </a:r>
            <a:r>
              <a:rPr lang="en-US" dirty="0"/>
              <a:t>accepted this temporary position with full knowledge </a:t>
            </a:r>
            <a:r>
              <a:rPr lang="en-US" dirty="0" smtClean="0"/>
              <a:t>of the </a:t>
            </a:r>
            <a:r>
              <a:rPr lang="en-US" dirty="0"/>
              <a:t>commute it involved. Daugherty was not a traveling employee</a:t>
            </a:r>
            <a:r>
              <a:rPr lang="en-US" dirty="0" smtClean="0"/>
              <a:t>.</a:t>
            </a:r>
          </a:p>
          <a:p>
            <a:r>
              <a:rPr lang="en-US" dirty="0"/>
              <a:t>Additionally, Daugherty’s course or method of travel was </a:t>
            </a:r>
            <a:r>
              <a:rPr lang="en-US" dirty="0" smtClean="0"/>
              <a:t>not determined </a:t>
            </a:r>
            <a:r>
              <a:rPr lang="en-US" dirty="0"/>
              <a:t>by the demands and exigencies of the job. Venture </a:t>
            </a:r>
            <a:r>
              <a:rPr lang="en-US" dirty="0" smtClean="0"/>
              <a:t>did not </a:t>
            </a:r>
            <a:r>
              <a:rPr lang="en-US" dirty="0"/>
              <a:t>reimburse Daugherty for travel expenses or time spent </a:t>
            </a:r>
            <a:r>
              <a:rPr lang="en-US" dirty="0" smtClean="0"/>
              <a:t>traveling. Venture </a:t>
            </a:r>
            <a:r>
              <a:rPr lang="en-US" dirty="0"/>
              <a:t>did not direct Daugherty’s travel or require him to take </a:t>
            </a:r>
            <a:r>
              <a:rPr lang="en-US" dirty="0" smtClean="0"/>
              <a:t>a certain </a:t>
            </a:r>
            <a:r>
              <a:rPr lang="en-US" dirty="0"/>
              <a:t>route to work. Instead, Daugherty made the personal </a:t>
            </a:r>
            <a:r>
              <a:rPr lang="en-US" dirty="0" smtClean="0"/>
              <a:t>decision to </a:t>
            </a:r>
            <a:r>
              <a:rPr lang="en-US" dirty="0"/>
              <a:t>accept the position at Cordova and the additional travel and </a:t>
            </a:r>
            <a:r>
              <a:rPr lang="en-US" dirty="0" smtClean="0"/>
              <a:t>travel risks </a:t>
            </a:r>
            <a:r>
              <a:rPr lang="en-US" dirty="0"/>
              <a:t>that it entailed.</a:t>
            </a:r>
          </a:p>
        </p:txBody>
      </p:sp>
    </p:spTree>
    <p:extLst>
      <p:ext uri="{BB962C8B-B14F-4D97-AF65-F5344CB8AC3E}">
        <p14:creationId xmlns:p14="http://schemas.microsoft.com/office/powerpoint/2010/main" val="12706165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Young v. IWCC</a:t>
            </a:r>
            <a:br>
              <a:rPr lang="en-US" dirty="0" smtClean="0"/>
            </a:br>
            <a:r>
              <a:rPr lang="en-US" dirty="0" smtClean="0"/>
              <a:t>2014 IL App (4</a:t>
            </a:r>
            <a:r>
              <a:rPr lang="en-US" baseline="30000" dirty="0" smtClean="0"/>
              <a:t>th</a:t>
            </a:r>
            <a:r>
              <a:rPr lang="en-US" dirty="0" smtClean="0"/>
              <a:t>) 130392WC (7-7-14)</a:t>
            </a:r>
            <a:endParaRPr lang="en-US" dirty="0"/>
          </a:p>
        </p:txBody>
      </p:sp>
      <p:sp>
        <p:nvSpPr>
          <p:cNvPr id="3" name="Content Placeholder 2"/>
          <p:cNvSpPr>
            <a:spLocks noGrp="1"/>
          </p:cNvSpPr>
          <p:nvPr>
            <p:ph idx="1"/>
          </p:nvPr>
        </p:nvSpPr>
        <p:spPr/>
        <p:txBody>
          <a:bodyPr>
            <a:normAutofit fontScale="32500" lnSpcReduction="20000"/>
          </a:bodyPr>
          <a:lstStyle/>
          <a:p>
            <a:r>
              <a:rPr lang="en-US" sz="5800" dirty="0" smtClean="0"/>
              <a:t>Injury </a:t>
            </a:r>
            <a:r>
              <a:rPr lang="en-US" sz="5800" dirty="0"/>
              <a:t>arose out of an employment-related risk and is </a:t>
            </a:r>
            <a:r>
              <a:rPr lang="en-US" sz="5800" dirty="0" smtClean="0"/>
              <a:t>compensable…record </a:t>
            </a:r>
            <a:r>
              <a:rPr lang="en-US" sz="5800" dirty="0"/>
              <a:t>shows claimant was injured while performing his job duties, </a:t>
            </a:r>
            <a:r>
              <a:rPr lang="en-US" sz="5800" i="1" dirty="0"/>
              <a:t>i.e.</a:t>
            </a:r>
            <a:r>
              <a:rPr lang="en-US" sz="5800" dirty="0"/>
              <a:t>, inspecting </a:t>
            </a:r>
            <a:r>
              <a:rPr lang="en-US" sz="5800" dirty="0" smtClean="0"/>
              <a:t>parts</a:t>
            </a:r>
          </a:p>
          <a:p>
            <a:r>
              <a:rPr lang="en-US" sz="5800" dirty="0" smtClean="0"/>
              <a:t>Evidence </a:t>
            </a:r>
            <a:r>
              <a:rPr lang="en-US" sz="5800" dirty="0"/>
              <a:t>unequivocally shows claimant was performing acts that the employer might reasonably have expected him to perform so that he could fulfill his assigned duties on the day in </a:t>
            </a:r>
            <a:r>
              <a:rPr lang="en-US" sz="5800" dirty="0" smtClean="0"/>
              <a:t>question</a:t>
            </a:r>
          </a:p>
          <a:p>
            <a:r>
              <a:rPr lang="en-US" sz="5800" dirty="0" smtClean="0"/>
              <a:t> Manifest </a:t>
            </a:r>
            <a:r>
              <a:rPr lang="en-US" sz="5800" dirty="0"/>
              <a:t>weight of the evidence supports a finding that claimant's injury arose out of his </a:t>
            </a:r>
            <a:r>
              <a:rPr lang="en-US" sz="5800" dirty="0" smtClean="0"/>
              <a:t>employment</a:t>
            </a:r>
            <a:endParaRPr lang="en-US" sz="5800" dirty="0"/>
          </a:p>
          <a:p>
            <a:r>
              <a:rPr lang="en-US" sz="5800" dirty="0" smtClean="0"/>
              <a:t>When </a:t>
            </a:r>
            <a:r>
              <a:rPr lang="en-US" sz="5800" dirty="0"/>
              <a:t>a claimant is injured due to an employment-related risk—a risk distinctly associated with his or her employment—it is unnecessary to perform a neutral-risk analysis to determine whether the claimant was exposed to a risk of injury to a greater degree than the general public. A neutral risk has no employment-related characteristics. Where a risk is distinctly associated with the claimant's employment, it is not a neutral </a:t>
            </a:r>
            <a:r>
              <a:rPr lang="en-US" sz="5800" dirty="0" smtClean="0"/>
              <a:t>risk</a:t>
            </a:r>
            <a:endParaRPr lang="en-US" sz="5800" dirty="0"/>
          </a:p>
          <a:p>
            <a:r>
              <a:rPr lang="en-US" sz="5800" dirty="0" smtClean="0"/>
              <a:t>Record </a:t>
            </a:r>
            <a:r>
              <a:rPr lang="en-US" sz="5800" dirty="0"/>
              <a:t>does not support the Commission's finding that claimant embellished the accident descriptions he provided to his doctors by stating that he stretched "far" or "overstretched</a:t>
            </a:r>
            <a:r>
              <a:rPr lang="en-US" sz="5800"/>
              <a:t>" </a:t>
            </a:r>
            <a:r>
              <a:rPr lang="en-US" sz="5800" smtClean="0"/>
              <a:t>reaching </a:t>
            </a:r>
            <a:r>
              <a:rPr lang="en-US" sz="5800" dirty="0"/>
              <a:t>into the </a:t>
            </a:r>
            <a:r>
              <a:rPr lang="en-US" sz="5800" dirty="0" smtClean="0"/>
              <a:t>box </a:t>
            </a:r>
            <a:endParaRPr lang="en-US" sz="5800" dirty="0"/>
          </a:p>
          <a:p>
            <a:r>
              <a:rPr lang="en-US" sz="5800" dirty="0" smtClean="0"/>
              <a:t>Reluctant </a:t>
            </a:r>
            <a:r>
              <a:rPr lang="en-US" sz="5800" dirty="0"/>
              <a:t>to set aside the Commission's decision on a factual </a:t>
            </a:r>
            <a:r>
              <a:rPr lang="en-US" sz="5800" dirty="0" smtClean="0"/>
              <a:t>question…will </a:t>
            </a:r>
            <a:r>
              <a:rPr lang="en-US" sz="5800" dirty="0"/>
              <a:t>not hesitate to do so when, as in this case, the clearly evident, plain, and indisputable weight of the evidence compels an opposite </a:t>
            </a:r>
            <a:r>
              <a:rPr lang="en-US" sz="5800" dirty="0" smtClean="0"/>
              <a:t>conclusion…Under </a:t>
            </a:r>
            <a:r>
              <a:rPr lang="en-US" sz="5800" dirty="0"/>
              <a:t>the facts of this case, an opposite conclusion from that of the Commission is clearly evident and its decision is against the manifest weight of the </a:t>
            </a:r>
            <a:r>
              <a:rPr lang="en-US" sz="5800" dirty="0" smtClean="0"/>
              <a:t>evidence </a:t>
            </a:r>
            <a:endParaRPr lang="en-US" sz="5800"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927571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WCLA </a:t>
            </a:r>
            <a:r>
              <a:rPr lang="en-US" dirty="0" smtClean="0"/>
              <a:t>MCLE 9-11-14</a:t>
            </a:r>
            <a:endParaRPr lang="en-US" dirty="0"/>
          </a:p>
        </p:txBody>
      </p:sp>
      <p:sp>
        <p:nvSpPr>
          <p:cNvPr id="3" name="Content Placeholder 2"/>
          <p:cNvSpPr>
            <a:spLocks noGrp="1"/>
          </p:cNvSpPr>
          <p:nvPr>
            <p:ph idx="1"/>
          </p:nvPr>
        </p:nvSpPr>
        <p:spPr/>
        <p:txBody>
          <a:bodyPr>
            <a:normAutofit/>
          </a:bodyPr>
          <a:lstStyle/>
          <a:p>
            <a:r>
              <a:rPr lang="en-US" dirty="0" smtClean="0"/>
              <a:t>Current Issues Involving Medical Bills </a:t>
            </a:r>
          </a:p>
          <a:p>
            <a:r>
              <a:rPr lang="en-US" dirty="0" smtClean="0"/>
              <a:t>Thursday September 11, 2014</a:t>
            </a:r>
          </a:p>
          <a:p>
            <a:r>
              <a:rPr lang="en-US" dirty="0" smtClean="0"/>
              <a:t>12:00pm to 1:00pm</a:t>
            </a:r>
          </a:p>
          <a:p>
            <a:r>
              <a:rPr lang="en-US" dirty="0" smtClean="0"/>
              <a:t>James R. Thompson Center, Chicago, IL</a:t>
            </a:r>
          </a:p>
          <a:p>
            <a:r>
              <a:rPr lang="en-US" dirty="0" smtClean="0"/>
              <a:t>1 Hour General MCLE Credit</a:t>
            </a:r>
            <a:endParaRPr lang="en-US" dirty="0"/>
          </a:p>
        </p:txBody>
      </p:sp>
    </p:spTree>
    <p:extLst>
      <p:ext uri="{BB962C8B-B14F-4D97-AF65-F5344CB8AC3E}">
        <p14:creationId xmlns:p14="http://schemas.microsoft.com/office/powerpoint/2010/main" val="23190807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Maria Gomez v. Speedway Superamerica LLC</a:t>
            </a:r>
            <a:br>
              <a:rPr lang="en-US" sz="3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14 IWCC 0444 (Jun. 6, 2014)</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Appendix E</a:t>
            </a:r>
          </a:p>
        </p:txBody>
      </p:sp>
      <p:sp>
        <p:nvSpPr>
          <p:cNvPr id="3" name="Content Placeholder 2"/>
          <p:cNvSpPr>
            <a:spLocks noGrp="1"/>
          </p:cNvSpPr>
          <p:nvPr>
            <p:ph idx="1"/>
          </p:nvPr>
        </p:nvSpPr>
        <p:spPr/>
        <p:txBody>
          <a:bodyPr>
            <a:normAutofit/>
          </a:bodyPr>
          <a:lstStyle/>
          <a:p>
            <a:pPr marL="0" indent="0">
              <a:buNone/>
            </a:pPr>
            <a:r>
              <a:rPr lang="en-US" sz="1200" b="1" u="sng" dirty="0">
                <a:latin typeface="Arial" panose="020B0604020202020204" pitchFamily="34" charset="0"/>
                <a:cs typeface="Arial" panose="020B0604020202020204" pitchFamily="34" charset="0"/>
              </a:rPr>
              <a:t>Review</a:t>
            </a:r>
          </a:p>
          <a:p>
            <a:r>
              <a:rPr lang="en-US" sz="1200" dirty="0">
                <a:latin typeface="Arial" panose="020B0604020202020204" pitchFamily="34" charset="0"/>
                <a:cs typeface="Arial" panose="020B0604020202020204" pitchFamily="34" charset="0"/>
              </a:rPr>
              <a:t>Petition for Review filed by Petitioner</a:t>
            </a:r>
          </a:p>
          <a:p>
            <a:r>
              <a:rPr lang="en-US" sz="1200" dirty="0">
                <a:latin typeface="Arial" panose="020B0604020202020204" pitchFamily="34" charset="0"/>
                <a:cs typeface="Arial" panose="020B0604020202020204" pitchFamily="34" charset="0"/>
              </a:rPr>
              <a:t>Modifies the decision of the Arbitrator and otherwise affirms and adopts the Decision of the Arbitrator.</a:t>
            </a:r>
          </a:p>
          <a:p>
            <a:r>
              <a:rPr lang="en-US" sz="1200" dirty="0">
                <a:latin typeface="Arial" panose="020B0604020202020204" pitchFamily="34" charset="0"/>
                <a:cs typeface="Arial" panose="020B0604020202020204" pitchFamily="34" charset="0"/>
              </a:rPr>
              <a:t>Specifically finds that all treatment, including but not limited to, treatment with Dr. Harsoor, Alivio, Rogers Park One Day Surgery Center, Dr. Michael, Metro South, Oak Park Medical Center was excessive and unnecessary.</a:t>
            </a:r>
          </a:p>
          <a:p>
            <a:r>
              <a:rPr lang="en-US" sz="1200" dirty="0">
                <a:latin typeface="Arial" panose="020B0604020202020204" pitchFamily="34" charset="0"/>
                <a:cs typeface="Arial" panose="020B0604020202020204" pitchFamily="34" charset="0"/>
              </a:rPr>
              <a:t>Pursuant to Section 8.2(e), these providers shall not bill or otherwise attempt to recover from the Petitioner for medical services or treatment that have been determined to be excessive or unnecessary. </a:t>
            </a:r>
          </a:p>
          <a:p>
            <a:r>
              <a:rPr lang="en-US" sz="1200" dirty="0">
                <a:latin typeface="Arial" panose="020B0604020202020204" pitchFamily="34" charset="0"/>
                <a:cs typeface="Arial" panose="020B0604020202020204" pitchFamily="34" charset="0"/>
              </a:rPr>
              <a:t>In support of this specific finding, the Commission relies on the reports of Drs. Goldberg, Graf and the utilization review reports.</a:t>
            </a:r>
          </a:p>
          <a:p>
            <a:r>
              <a:rPr lang="en-US" sz="1200" dirty="0">
                <a:latin typeface="Arial" panose="020B0604020202020204" pitchFamily="34" charset="0"/>
                <a:cs typeface="Arial" panose="020B0604020202020204" pitchFamily="34" charset="0"/>
              </a:rPr>
              <a:t>The Commission discusses at length the medical evidence suggesting additional care and surgery was not medically indicated and finds Dr. Michael’s medical opinions unsupported by the evidence.</a:t>
            </a:r>
          </a:p>
          <a:p>
            <a:pPr marL="0" indent="0">
              <a:buNone/>
            </a:pPr>
            <a:r>
              <a:rPr lang="en-US" sz="1200" b="1" u="sng" dirty="0">
                <a:latin typeface="Arial" panose="020B0604020202020204" pitchFamily="34" charset="0"/>
                <a:cs typeface="Arial" panose="020B0604020202020204" pitchFamily="34" charset="0"/>
              </a:rPr>
              <a:t>Notes</a:t>
            </a:r>
          </a:p>
          <a:p>
            <a:r>
              <a:rPr lang="en-US" sz="1200" dirty="0">
                <a:latin typeface="Arial" panose="020B0604020202020204" pitchFamily="34" charset="0"/>
                <a:cs typeface="Arial" panose="020B0604020202020204" pitchFamily="34" charset="0"/>
              </a:rPr>
              <a:t>Specific reference to Section 8.2(e) in support of its decision to hold harmless both parties</a:t>
            </a:r>
          </a:p>
          <a:p>
            <a:r>
              <a:rPr lang="en-US" sz="1200" dirty="0">
                <a:latin typeface="Arial" panose="020B0604020202020204" pitchFamily="34" charset="0"/>
                <a:cs typeface="Arial" panose="020B0604020202020204" pitchFamily="34" charset="0"/>
              </a:rPr>
              <a:t>The Commission decides against the providers for treatment prior to 9/1/11. Again, is this retroactive application allowed</a:t>
            </a:r>
            <a:r>
              <a:rPr lang="en-US" sz="1200" dirty="0" smtClean="0">
                <a:latin typeface="Arial" panose="020B0604020202020204" pitchFamily="34" charset="0"/>
                <a:cs typeface="Arial" panose="020B0604020202020204" pitchFamily="34" charset="0"/>
              </a:rPr>
              <a:t>?</a:t>
            </a:r>
          </a:p>
          <a:p>
            <a:r>
              <a:rPr lang="en-US" sz="2000" dirty="0" smtClean="0">
                <a:latin typeface="Arial" panose="020B0604020202020204" pitchFamily="34" charset="0"/>
                <a:cs typeface="Arial" panose="020B0604020202020204" pitchFamily="34" charset="0"/>
              </a:rPr>
              <a:t>Ambulatory Surgical Care v. Charter Oaks, 12 L 002006, appeal pending, issues: promissory estoppel &amp; jurisdiction of IWCC</a:t>
            </a:r>
            <a:r>
              <a:rPr lang="en-US" sz="1200" dirty="0" smtClean="0">
                <a:latin typeface="Arial" panose="020B0604020202020204" pitchFamily="34" charset="0"/>
                <a:cs typeface="Arial" panose="020B0604020202020204" pitchFamily="34" charset="0"/>
              </a:rPr>
              <a:t>  </a:t>
            </a:r>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57895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457201"/>
            <a:ext cx="7772400" cy="1470025"/>
          </a:xfrm>
        </p:spPr>
        <p:txBody>
          <a:bodyPr/>
          <a:lstStyle/>
          <a:p>
            <a:r>
              <a:rPr lang="en-US" dirty="0" smtClean="0"/>
              <a:t>WCLA MCLE 10-7-14</a:t>
            </a:r>
            <a:endParaRPr lang="en-US" dirty="0"/>
          </a:p>
        </p:txBody>
      </p:sp>
      <p:sp>
        <p:nvSpPr>
          <p:cNvPr id="3" name="Subtitle 2"/>
          <p:cNvSpPr>
            <a:spLocks noGrp="1"/>
          </p:cNvSpPr>
          <p:nvPr>
            <p:ph type="subTitle" idx="1"/>
          </p:nvPr>
        </p:nvSpPr>
        <p:spPr>
          <a:xfrm>
            <a:off x="2819400" y="2438400"/>
            <a:ext cx="6400800" cy="2819400"/>
          </a:xfrm>
        </p:spPr>
        <p:txBody>
          <a:bodyPr>
            <a:normAutofit fontScale="92500" lnSpcReduction="10000"/>
          </a:bodyPr>
          <a:lstStyle/>
          <a:p>
            <a:r>
              <a:rPr lang="en-US" sz="5200" dirty="0"/>
              <a:t>Evidence Update</a:t>
            </a:r>
          </a:p>
          <a:p>
            <a:endParaRPr lang="en-US" dirty="0"/>
          </a:p>
          <a:p>
            <a:endParaRPr lang="en-US" dirty="0" smtClean="0"/>
          </a:p>
          <a:p>
            <a:r>
              <a:rPr lang="en-US" dirty="0" smtClean="0"/>
              <a:t>Jack Cannon</a:t>
            </a:r>
          </a:p>
          <a:p>
            <a:r>
              <a:rPr lang="en-US" dirty="0" smtClean="0"/>
              <a:t>Dennis M. Lynch</a:t>
            </a:r>
          </a:p>
          <a:p>
            <a:r>
              <a:rPr lang="en-US" dirty="0" smtClean="0"/>
              <a:t>Healy Scanlon Law Firm</a:t>
            </a:r>
            <a:endParaRPr lang="en-US" dirty="0"/>
          </a:p>
        </p:txBody>
      </p:sp>
    </p:spTree>
    <p:extLst>
      <p:ext uri="{BB962C8B-B14F-4D97-AF65-F5344CB8AC3E}">
        <p14:creationId xmlns:p14="http://schemas.microsoft.com/office/powerpoint/2010/main" val="20932315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RG Construction v. IWCC</a:t>
            </a:r>
            <a:br>
              <a:rPr lang="en-US" dirty="0" smtClean="0"/>
            </a:br>
            <a:r>
              <a:rPr lang="en-US" dirty="0" smtClean="0"/>
              <a:t>2014 IL App (1</a:t>
            </a:r>
            <a:r>
              <a:rPr lang="en-US" baseline="30000" dirty="0" smtClean="0"/>
              <a:t>st</a:t>
            </a:r>
            <a:r>
              <a:rPr lang="en-US" dirty="0" smtClean="0"/>
              <a:t>) 132137WC-U</a:t>
            </a:r>
            <a:br>
              <a:rPr lang="en-US" dirty="0" smtClean="0"/>
            </a:br>
            <a:r>
              <a:rPr lang="en-US" dirty="0" smtClean="0"/>
              <a:t>Rule 23, filed 11/21/2014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Arbitrator :“I </a:t>
            </a:r>
            <a:r>
              <a:rPr lang="en-US" dirty="0"/>
              <a:t>offered the opportunity to take this deposition, but I felt </a:t>
            </a:r>
            <a:r>
              <a:rPr lang="en-US" dirty="0" smtClean="0"/>
              <a:t>it only </a:t>
            </a:r>
            <a:r>
              <a:rPr lang="en-US" dirty="0"/>
              <a:t>fair that the [employer] pay for it since I think under the </a:t>
            </a:r>
            <a:r>
              <a:rPr lang="en-US" dirty="0" smtClean="0"/>
              <a:t>Act the </a:t>
            </a:r>
            <a:r>
              <a:rPr lang="en-US" dirty="0"/>
              <a:t>only thing that [claimant] needs to do is have a certified </a:t>
            </a:r>
            <a:r>
              <a:rPr lang="en-US" dirty="0" smtClean="0"/>
              <a:t>record or </a:t>
            </a:r>
            <a:r>
              <a:rPr lang="en-US" dirty="0"/>
              <a:t>have these records via subpoena which I </a:t>
            </a:r>
            <a:r>
              <a:rPr lang="en-US" dirty="0" smtClean="0"/>
              <a:t>understand[he has]adhered </a:t>
            </a:r>
            <a:r>
              <a:rPr lang="en-US" dirty="0"/>
              <a:t>to those </a:t>
            </a:r>
            <a:r>
              <a:rPr lang="en-US" dirty="0" smtClean="0"/>
              <a:t>requirements”</a:t>
            </a:r>
          </a:p>
          <a:p>
            <a:r>
              <a:rPr lang="en-US" dirty="0" smtClean="0"/>
              <a:t>Commission: </a:t>
            </a:r>
            <a:r>
              <a:rPr lang="en-US" dirty="0"/>
              <a:t>"While we are in agreement with the decision of the </a:t>
            </a:r>
            <a:r>
              <a:rPr lang="en-US" dirty="0" smtClean="0"/>
              <a:t>Arbitrator on </a:t>
            </a:r>
            <a:r>
              <a:rPr lang="en-US" dirty="0"/>
              <a:t>this issue, we further address [the employer's] </a:t>
            </a:r>
            <a:r>
              <a:rPr lang="en-US" dirty="0" smtClean="0"/>
              <a:t>constitutional argument</a:t>
            </a:r>
            <a:r>
              <a:rPr lang="en-US" dirty="0"/>
              <a:t>. We find no violation [of the employer's] </a:t>
            </a:r>
            <a:r>
              <a:rPr lang="en-US" dirty="0" smtClean="0"/>
              <a:t>Fourteenth Amendment </a:t>
            </a:r>
            <a:r>
              <a:rPr lang="en-US" dirty="0"/>
              <a:t>right to due process. The Arbitrator offered </a:t>
            </a:r>
            <a:r>
              <a:rPr lang="en-US" dirty="0" smtClean="0"/>
              <a:t>to continue </a:t>
            </a:r>
            <a:r>
              <a:rPr lang="en-US" dirty="0"/>
              <a:t>the hearing if [the employer] elected to obtain the </a:t>
            </a:r>
            <a:r>
              <a:rPr lang="en-US" dirty="0" smtClean="0"/>
              <a:t>depositions of </a:t>
            </a:r>
            <a:r>
              <a:rPr lang="en-US" dirty="0"/>
              <a:t>the Drs. Nam and Silver, but [the employer] declined. </a:t>
            </a:r>
            <a:r>
              <a:rPr lang="en-US" dirty="0" smtClean="0"/>
              <a:t>The treatment </a:t>
            </a:r>
            <a:r>
              <a:rPr lang="en-US" dirty="0"/>
              <a:t>records were therefore properly admitted pursuant </a:t>
            </a:r>
            <a:r>
              <a:rPr lang="en-US" dirty="0" smtClean="0"/>
              <a:t>to Section </a:t>
            </a:r>
            <a:r>
              <a:rPr lang="en-US" dirty="0"/>
              <a:t>16 of the Act</a:t>
            </a:r>
            <a:endParaRPr lang="en-US" dirty="0" smtClean="0"/>
          </a:p>
          <a:p>
            <a:r>
              <a:rPr lang="en-US" dirty="0" smtClean="0"/>
              <a:t>On </a:t>
            </a:r>
            <a:r>
              <a:rPr lang="en-US" dirty="0"/>
              <a:t>judicial review, the circuit court of Cook County confirmed the </a:t>
            </a:r>
            <a:r>
              <a:rPr lang="en-US" dirty="0" smtClean="0"/>
              <a:t>Commission's decision</a:t>
            </a:r>
            <a:r>
              <a:rPr lang="en-US" dirty="0"/>
              <a:t>. The employer appeals, arguing </a:t>
            </a:r>
            <a:r>
              <a:rPr lang="en-US" dirty="0" smtClean="0"/>
              <a:t>it </a:t>
            </a:r>
            <a:r>
              <a:rPr lang="en-US" dirty="0"/>
              <a:t>was denied its due process right to </a:t>
            </a:r>
            <a:r>
              <a:rPr lang="en-US" dirty="0" smtClean="0"/>
              <a:t>cross-examine witnesses </a:t>
            </a:r>
            <a:r>
              <a:rPr lang="en-US" dirty="0"/>
              <a:t>and present rebuttal evidence by the admission into evidence of claimant's </a:t>
            </a:r>
            <a:r>
              <a:rPr lang="en-US" dirty="0" smtClean="0"/>
              <a:t>medical records</a:t>
            </a:r>
            <a:r>
              <a:rPr lang="en-US" dirty="0"/>
              <a:t>, which contained the opinions of two of claimant's treating </a:t>
            </a:r>
            <a:r>
              <a:rPr lang="en-US" dirty="0" smtClean="0"/>
              <a:t>physicians</a:t>
            </a:r>
          </a:p>
          <a:p>
            <a:r>
              <a:rPr lang="en-US" dirty="0" smtClean="0"/>
              <a:t>Appellate Court: “The </a:t>
            </a:r>
            <a:r>
              <a:rPr lang="en-US" dirty="0"/>
              <a:t>employer does assert that </a:t>
            </a:r>
            <a:r>
              <a:rPr lang="en-US" dirty="0" smtClean="0"/>
              <a:t>‘[</a:t>
            </a:r>
            <a:r>
              <a:rPr lang="en-US" dirty="0"/>
              <a:t>i]t is undeniable that the doctors' </a:t>
            </a:r>
            <a:r>
              <a:rPr lang="en-US" dirty="0" smtClean="0"/>
              <a:t>records contain </a:t>
            </a:r>
            <a:r>
              <a:rPr lang="en-US" dirty="0"/>
              <a:t>opinions beyond medical and surgical matters admissible pursuant to Section 16</a:t>
            </a:r>
            <a:r>
              <a:rPr lang="en-US" dirty="0" smtClean="0"/>
              <a:t>.’ However, it </a:t>
            </a:r>
            <a:r>
              <a:rPr lang="en-US" dirty="0"/>
              <a:t>cites no authority for this statement other than section 16 itself. After reviewing the </a:t>
            </a:r>
            <a:r>
              <a:rPr lang="en-US" dirty="0" smtClean="0"/>
              <a:t>statutory language</a:t>
            </a:r>
            <a:r>
              <a:rPr lang="en-US" dirty="0"/>
              <a:t>, we find no indication that the legislature intended to exclude a treating </a:t>
            </a:r>
            <a:r>
              <a:rPr lang="en-US" dirty="0" smtClean="0"/>
              <a:t>doctor's opinion</a:t>
            </a:r>
            <a:r>
              <a:rPr lang="en-US" dirty="0"/>
              <a:t>, which was offered during the course of the doctor's treatment of the </a:t>
            </a:r>
            <a:r>
              <a:rPr lang="en-US" dirty="0" smtClean="0"/>
              <a:t>employee and memorialized </a:t>
            </a:r>
            <a:r>
              <a:rPr lang="en-US" dirty="0"/>
              <a:t>in the doctor's treating records, from the phrase </a:t>
            </a:r>
            <a:r>
              <a:rPr lang="en-US" dirty="0" smtClean="0"/>
              <a:t>‘medical </a:t>
            </a:r>
            <a:r>
              <a:rPr lang="en-US" dirty="0"/>
              <a:t>and surgical matters</a:t>
            </a:r>
            <a:r>
              <a:rPr lang="en-US" dirty="0" smtClean="0"/>
              <a:t>.’”</a:t>
            </a:r>
            <a:endParaRPr lang="en-US" dirty="0"/>
          </a:p>
        </p:txBody>
      </p:sp>
    </p:spTree>
    <p:extLst>
      <p:ext uri="{BB962C8B-B14F-4D97-AF65-F5344CB8AC3E}">
        <p14:creationId xmlns:p14="http://schemas.microsoft.com/office/powerpoint/2010/main" val="7643045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WCLA MCLE 11-5-14</a:t>
            </a:r>
            <a:endParaRPr lang="en-US" dirty="0"/>
          </a:p>
        </p:txBody>
      </p:sp>
      <p:sp>
        <p:nvSpPr>
          <p:cNvPr id="5" name="Content Placeholder 4"/>
          <p:cNvSpPr>
            <a:spLocks noGrp="1"/>
          </p:cNvSpPr>
          <p:nvPr>
            <p:ph idx="1"/>
          </p:nvPr>
        </p:nvSpPr>
        <p:spPr/>
        <p:txBody>
          <a:bodyPr/>
          <a:lstStyle/>
          <a:p>
            <a:r>
              <a:rPr lang="en-US" dirty="0" smtClean="0"/>
              <a:t>Appellate Court Luncheon</a:t>
            </a:r>
          </a:p>
          <a:p>
            <a:r>
              <a:rPr lang="en-US" dirty="0" smtClean="0"/>
              <a:t>Wednesday November 5, 2014</a:t>
            </a:r>
          </a:p>
          <a:p>
            <a:r>
              <a:rPr lang="en-US" dirty="0" smtClean="0"/>
              <a:t>12:00 pm to 2:00 pm</a:t>
            </a:r>
          </a:p>
          <a:p>
            <a:r>
              <a:rPr lang="en-US" dirty="0" smtClean="0"/>
              <a:t>University Club, 76 E. Monroe, Chicago, IL</a:t>
            </a:r>
          </a:p>
          <a:p>
            <a:r>
              <a:rPr lang="en-US" dirty="0" smtClean="0"/>
              <a:t>1 Hour General MCLE Credit </a:t>
            </a:r>
            <a:endParaRPr lang="en-US" dirty="0"/>
          </a:p>
        </p:txBody>
      </p:sp>
    </p:spTree>
    <p:extLst>
      <p:ext uri="{BB962C8B-B14F-4D97-AF65-F5344CB8AC3E}">
        <p14:creationId xmlns:p14="http://schemas.microsoft.com/office/powerpoint/2010/main" val="33230848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Practice Tips: IWCC to Circuit Court </a:t>
            </a:r>
            <a:endParaRPr lang="en-US" dirty="0"/>
          </a:p>
        </p:txBody>
      </p:sp>
      <p:sp>
        <p:nvSpPr>
          <p:cNvPr id="3" name="Content Placeholder 2"/>
          <p:cNvSpPr>
            <a:spLocks noGrp="1"/>
          </p:cNvSpPr>
          <p:nvPr>
            <p:ph idx="1"/>
          </p:nvPr>
        </p:nvSpPr>
        <p:spPr/>
        <p:txBody>
          <a:bodyPr/>
          <a:lstStyle/>
          <a:p>
            <a:r>
              <a:rPr lang="en-US" dirty="0" smtClean="0"/>
              <a:t>Review  820 ILCS 305/19(f)(1), (2) &amp; (3)</a:t>
            </a:r>
          </a:p>
          <a:p>
            <a:r>
              <a:rPr lang="en-US" dirty="0" smtClean="0"/>
              <a:t>Review Supreme Court Rules 330-384 plus Rules 22(i) and 23</a:t>
            </a:r>
          </a:p>
          <a:p>
            <a:r>
              <a:rPr lang="en-US" dirty="0" smtClean="0"/>
              <a:t>Do you have a final, appealable decision? (e.g. 19(f) motion for clerical error)</a:t>
            </a:r>
          </a:p>
          <a:p>
            <a:r>
              <a:rPr lang="en-US" dirty="0" smtClean="0"/>
              <a:t>IWCC is necessary party to Circuit Court review</a:t>
            </a:r>
          </a:p>
          <a:p>
            <a:r>
              <a:rPr lang="en-US" dirty="0" smtClean="0"/>
              <a:t>Motion to Quash Summons if question regarding Circuit Court review</a:t>
            </a:r>
          </a:p>
          <a:p>
            <a:r>
              <a:rPr lang="en-US" dirty="0" smtClean="0"/>
              <a:t>Strict v. Substantial compliance</a:t>
            </a:r>
          </a:p>
          <a:p>
            <a:r>
              <a:rPr lang="en-US" dirty="0" smtClean="0"/>
              <a:t>Circuit Court Remand to IWCC: final? Appeal as protective measure?</a:t>
            </a:r>
            <a:endParaRPr lang="en-US" dirty="0"/>
          </a:p>
        </p:txBody>
      </p:sp>
    </p:spTree>
    <p:extLst>
      <p:ext uri="{BB962C8B-B14F-4D97-AF65-F5344CB8AC3E}">
        <p14:creationId xmlns:p14="http://schemas.microsoft.com/office/powerpoint/2010/main" val="42685490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WCLA MCLE Schedule 2015</a:t>
            </a:r>
            <a:endParaRPr lang="en-US" dirty="0"/>
          </a:p>
        </p:txBody>
      </p:sp>
      <p:sp>
        <p:nvSpPr>
          <p:cNvPr id="4" name="Content Placeholder 3"/>
          <p:cNvSpPr>
            <a:spLocks noGrp="1"/>
          </p:cNvSpPr>
          <p:nvPr>
            <p:ph sz="half" idx="1"/>
          </p:nvPr>
        </p:nvSpPr>
        <p:spPr/>
        <p:txBody>
          <a:bodyPr>
            <a:normAutofit fontScale="92500" lnSpcReduction="10000"/>
          </a:bodyPr>
          <a:lstStyle/>
          <a:p>
            <a:r>
              <a:rPr lang="en-US" dirty="0"/>
              <a:t>Tuesday January 27, </a:t>
            </a:r>
            <a:r>
              <a:rPr lang="en-US" dirty="0" smtClean="0"/>
              <a:t>2015</a:t>
            </a:r>
            <a:endParaRPr lang="en-US" dirty="0"/>
          </a:p>
          <a:p>
            <a:r>
              <a:rPr lang="en-US" dirty="0" smtClean="0">
                <a:solidFill>
                  <a:srgbClr val="FF0000"/>
                </a:solidFill>
              </a:rPr>
              <a:t>Thursday </a:t>
            </a:r>
            <a:r>
              <a:rPr lang="en-US" dirty="0">
                <a:solidFill>
                  <a:srgbClr val="FF0000"/>
                </a:solidFill>
              </a:rPr>
              <a:t>February 12, 2015 (Special 3 hour Professional Conduct beginning at 8:30am</a:t>
            </a:r>
            <a:r>
              <a:rPr lang="en-US" dirty="0" smtClean="0">
                <a:solidFill>
                  <a:srgbClr val="FF0000"/>
                </a:solidFill>
              </a:rPr>
              <a:t>)</a:t>
            </a:r>
            <a:r>
              <a:rPr lang="en-US" dirty="0"/>
              <a:t>	</a:t>
            </a:r>
          </a:p>
          <a:p>
            <a:r>
              <a:rPr lang="en-US" dirty="0" smtClean="0"/>
              <a:t>Wednesday </a:t>
            </a:r>
            <a:r>
              <a:rPr lang="en-US" dirty="0"/>
              <a:t>February 25, </a:t>
            </a:r>
            <a:r>
              <a:rPr lang="en-US" dirty="0" smtClean="0"/>
              <a:t>2015</a:t>
            </a:r>
            <a:r>
              <a:rPr lang="en-US" dirty="0"/>
              <a:t>	</a:t>
            </a:r>
          </a:p>
          <a:p>
            <a:r>
              <a:rPr lang="en-US" dirty="0" smtClean="0"/>
              <a:t>Thursday </a:t>
            </a:r>
            <a:r>
              <a:rPr lang="en-US" dirty="0"/>
              <a:t>March 26, 2015		</a:t>
            </a:r>
          </a:p>
          <a:p>
            <a:r>
              <a:rPr lang="en-US" dirty="0" smtClean="0">
                <a:solidFill>
                  <a:srgbClr val="FF0000"/>
                </a:solidFill>
              </a:rPr>
              <a:t>Thursday </a:t>
            </a:r>
            <a:r>
              <a:rPr lang="en-US" dirty="0">
                <a:solidFill>
                  <a:srgbClr val="FF0000"/>
                </a:solidFill>
              </a:rPr>
              <a:t>April 9, </a:t>
            </a:r>
            <a:r>
              <a:rPr lang="en-US" dirty="0" smtClean="0">
                <a:solidFill>
                  <a:srgbClr val="FF0000"/>
                </a:solidFill>
              </a:rPr>
              <a:t>2015</a:t>
            </a:r>
            <a:r>
              <a:rPr lang="en-US" dirty="0"/>
              <a:t>		</a:t>
            </a:r>
          </a:p>
          <a:p>
            <a:r>
              <a:rPr lang="en-US" dirty="0" smtClean="0"/>
              <a:t>Wednesday </a:t>
            </a:r>
            <a:r>
              <a:rPr lang="en-US" dirty="0"/>
              <a:t>May 6, 2015		</a:t>
            </a:r>
          </a:p>
          <a:p>
            <a:r>
              <a:rPr lang="en-US" dirty="0" smtClean="0"/>
              <a:t>Thursday </a:t>
            </a:r>
            <a:r>
              <a:rPr lang="en-US" dirty="0"/>
              <a:t>June 4, 2015							</a:t>
            </a:r>
          </a:p>
          <a:p>
            <a:endParaRPr lang="en-US" dirty="0"/>
          </a:p>
        </p:txBody>
      </p:sp>
      <p:sp>
        <p:nvSpPr>
          <p:cNvPr id="5" name="Content Placeholder 4"/>
          <p:cNvSpPr>
            <a:spLocks noGrp="1"/>
          </p:cNvSpPr>
          <p:nvPr>
            <p:ph sz="half" idx="2"/>
          </p:nvPr>
        </p:nvSpPr>
        <p:spPr/>
        <p:txBody>
          <a:bodyPr>
            <a:normAutofit fontScale="92500" lnSpcReduction="10000"/>
          </a:bodyPr>
          <a:lstStyle/>
          <a:p>
            <a:r>
              <a:rPr lang="en-US" dirty="0"/>
              <a:t>Tuesday July 14, </a:t>
            </a:r>
            <a:r>
              <a:rPr lang="en-US" dirty="0" smtClean="0"/>
              <a:t>2015</a:t>
            </a:r>
            <a:r>
              <a:rPr lang="en-US" dirty="0"/>
              <a:t>		</a:t>
            </a:r>
          </a:p>
          <a:p>
            <a:r>
              <a:rPr lang="en-US" dirty="0" smtClean="0"/>
              <a:t>Wednesday </a:t>
            </a:r>
            <a:r>
              <a:rPr lang="en-US" dirty="0"/>
              <a:t>August 12, </a:t>
            </a:r>
            <a:r>
              <a:rPr lang="en-US" dirty="0" smtClean="0"/>
              <a:t>2015</a:t>
            </a:r>
            <a:r>
              <a:rPr lang="en-US" dirty="0"/>
              <a:t>	</a:t>
            </a:r>
          </a:p>
          <a:p>
            <a:r>
              <a:rPr lang="en-US" dirty="0"/>
              <a:t> </a:t>
            </a:r>
            <a:r>
              <a:rPr lang="en-US" dirty="0" smtClean="0"/>
              <a:t>Thursday </a:t>
            </a:r>
            <a:r>
              <a:rPr lang="en-US" dirty="0"/>
              <a:t>September 10, 2015 	</a:t>
            </a:r>
          </a:p>
          <a:p>
            <a:r>
              <a:rPr lang="en-US" dirty="0"/>
              <a:t> </a:t>
            </a:r>
            <a:r>
              <a:rPr lang="en-US" dirty="0" smtClean="0"/>
              <a:t>Tuesday </a:t>
            </a:r>
            <a:r>
              <a:rPr lang="en-US" dirty="0"/>
              <a:t>October 20, </a:t>
            </a:r>
            <a:r>
              <a:rPr lang="en-US" dirty="0" smtClean="0"/>
              <a:t>2015</a:t>
            </a:r>
            <a:endParaRPr lang="en-US" dirty="0"/>
          </a:p>
          <a:p>
            <a:r>
              <a:rPr lang="en-US" dirty="0" smtClean="0"/>
              <a:t>Wednesday </a:t>
            </a:r>
            <a:r>
              <a:rPr lang="en-US" dirty="0"/>
              <a:t>November 18, </a:t>
            </a:r>
            <a:r>
              <a:rPr lang="en-US" dirty="0" smtClean="0"/>
              <a:t>2015 </a:t>
            </a:r>
          </a:p>
          <a:p>
            <a:r>
              <a:rPr lang="en-US" dirty="0"/>
              <a:t> </a:t>
            </a:r>
            <a:r>
              <a:rPr lang="en-US" dirty="0" smtClean="0"/>
              <a:t>Thursday </a:t>
            </a:r>
            <a:r>
              <a:rPr lang="en-US" dirty="0"/>
              <a:t>December 17, 2015</a:t>
            </a:r>
          </a:p>
          <a:p>
            <a:endParaRPr lang="en-US" dirty="0"/>
          </a:p>
        </p:txBody>
      </p:sp>
    </p:spTree>
    <p:extLst>
      <p:ext uri="{BB962C8B-B14F-4D97-AF65-F5344CB8AC3E}">
        <p14:creationId xmlns:p14="http://schemas.microsoft.com/office/powerpoint/2010/main" val="783857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Village of Villa Park v. IWCC</a:t>
            </a:r>
            <a:br>
              <a:rPr lang="en-US" dirty="0" smtClean="0"/>
            </a:br>
            <a:r>
              <a:rPr lang="en-US" dirty="0" smtClean="0"/>
              <a:t>2013 IL App (2d) 130038WC, filed 12-31-13</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On appeal, the Village argues that the Commission’s determination that the claimant’s back injury arose out of a risk inherent in his employment is against the manifest weight of the evidence. Specifically, the Village contends that the Commission erred in relying on the personal-comfort doctrine because there was no evidence that the claimant’s use of the stairs was related to anything necessary for his health or comfort. The Village also contends that the Commission erred in determining that the claimant’s daily, frequent use of the stairs exposed him to a greater risk than that to which the of the general public is exposed when traversing stairs. We disagree.</a:t>
            </a:r>
          </a:p>
          <a:p>
            <a:r>
              <a:rPr lang="en-US" dirty="0" smtClean="0"/>
              <a:t>In this case, the claimant was working in the police station to which he was assigned at the time of his fall on April 5, 2007. Consequently, there is no dispute on the question of whether his injury occurred “in the course of” his employment.</a:t>
            </a:r>
          </a:p>
          <a:p>
            <a:r>
              <a:rPr lang="en-US" dirty="0"/>
              <a:t>Falling while traversing stairs is a neutral risk, and the </a:t>
            </a:r>
            <a:r>
              <a:rPr lang="en-US" dirty="0" smtClean="0"/>
              <a:t>injuries resulting </a:t>
            </a:r>
            <a:r>
              <a:rPr lang="en-US" dirty="0"/>
              <a:t>therefrom generally do not arise out of employment. </a:t>
            </a:r>
            <a:r>
              <a:rPr lang="en-US" i="1" dirty="0"/>
              <a:t>Illinois Consolidated </a:t>
            </a:r>
            <a:r>
              <a:rPr lang="en-US" i="1" dirty="0" smtClean="0"/>
              <a:t>Telephone Company</a:t>
            </a:r>
            <a:r>
              <a:rPr lang="en-US" i="1" dirty="0"/>
              <a:t>, </a:t>
            </a:r>
            <a:r>
              <a:rPr lang="en-US" dirty="0"/>
              <a:t>314 Ill. App. at 353. As with personal risks, however, an exception to </a:t>
            </a:r>
            <a:r>
              <a:rPr lang="en-US" dirty="0" err="1" smtClean="0"/>
              <a:t>noncompensability</a:t>
            </a:r>
            <a:r>
              <a:rPr lang="en-US" dirty="0" smtClean="0"/>
              <a:t> under </a:t>
            </a:r>
            <a:r>
              <a:rPr lang="en-US" dirty="0"/>
              <a:t>the Act exists where the requirements of the claimant’s employment create a risk to which </a:t>
            </a:r>
            <a:r>
              <a:rPr lang="en-US" dirty="0" smtClean="0"/>
              <a:t>the general </a:t>
            </a:r>
            <a:r>
              <a:rPr lang="en-US" dirty="0"/>
              <a:t>public is not exposed. </a:t>
            </a:r>
            <a:r>
              <a:rPr lang="en-US" i="1" dirty="0"/>
              <a:t>Id. </a:t>
            </a:r>
            <a:r>
              <a:rPr lang="en-US" dirty="0"/>
              <a:t>“The increased risk may be qualitative </a:t>
            </a:r>
            <a:r>
              <a:rPr lang="en-US" dirty="0" smtClean="0"/>
              <a:t>or </a:t>
            </a:r>
            <a:r>
              <a:rPr lang="en-US" dirty="0"/>
              <a:t>quantitative, </a:t>
            </a:r>
            <a:r>
              <a:rPr lang="en-US" dirty="0" smtClean="0"/>
              <a:t>such as </a:t>
            </a:r>
            <a:r>
              <a:rPr lang="en-US" dirty="0"/>
              <a:t>where the claimant is exposed to a common risk more frequently than the general public.” </a:t>
            </a:r>
            <a:r>
              <a:rPr lang="en-US" i="1" dirty="0"/>
              <a:t>Id.</a:t>
            </a:r>
            <a:endParaRPr lang="en-US" dirty="0" smtClean="0"/>
          </a:p>
          <a:p>
            <a:endParaRPr lang="en-US" dirty="0"/>
          </a:p>
        </p:txBody>
      </p:sp>
    </p:spTree>
    <p:extLst>
      <p:ext uri="{BB962C8B-B14F-4D97-AF65-F5344CB8AC3E}">
        <p14:creationId xmlns:p14="http://schemas.microsoft.com/office/powerpoint/2010/main" val="2516553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Village of Villa Park v. IWCC</a:t>
            </a:r>
            <a:br>
              <a:rPr lang="en-US" dirty="0" smtClean="0"/>
            </a:br>
            <a:r>
              <a:rPr lang="en-US" dirty="0" smtClean="0"/>
              <a:t>2013 IL App (2d) 130038WC, filed 12-31-13</a:t>
            </a:r>
            <a:endParaRPr lang="en-US" dirty="0"/>
          </a:p>
        </p:txBody>
      </p:sp>
      <p:sp>
        <p:nvSpPr>
          <p:cNvPr id="3" name="Content Placeholder 2"/>
          <p:cNvSpPr>
            <a:spLocks noGrp="1"/>
          </p:cNvSpPr>
          <p:nvPr>
            <p:ph idx="1"/>
          </p:nvPr>
        </p:nvSpPr>
        <p:spPr/>
        <p:txBody>
          <a:bodyPr>
            <a:normAutofit fontScale="85000" lnSpcReduction="10000"/>
          </a:bodyPr>
          <a:lstStyle/>
          <a:p>
            <a:r>
              <a:rPr lang="en-US" dirty="0"/>
              <a:t>We believe that the facts of this case support the Commission’s finding that the claimant’s fall </a:t>
            </a:r>
            <a:r>
              <a:rPr lang="en-US" dirty="0" smtClean="0"/>
              <a:t>and resulting </a:t>
            </a:r>
            <a:r>
              <a:rPr lang="en-US" dirty="0"/>
              <a:t>injury arose both out of and in the course of his employment with the Village and that </a:t>
            </a:r>
            <a:r>
              <a:rPr lang="en-US" dirty="0" smtClean="0"/>
              <a:t>its holding </a:t>
            </a:r>
            <a:r>
              <a:rPr lang="en-US" dirty="0"/>
              <a:t>in this regard is not against the manifest weigh of the evidence</a:t>
            </a:r>
            <a:r>
              <a:rPr lang="en-US" dirty="0" smtClean="0"/>
              <a:t>.</a:t>
            </a:r>
          </a:p>
          <a:p>
            <a:r>
              <a:rPr lang="en-US" dirty="0"/>
              <a:t>The evidence of record supports the Commission’s finding that the claimant </a:t>
            </a:r>
            <a:r>
              <a:rPr lang="en-US" dirty="0" smtClean="0"/>
              <a:t>was “continually </a:t>
            </a:r>
            <a:r>
              <a:rPr lang="en-US" dirty="0"/>
              <a:t>forced to use the stairway” both for his personal comfort and “to complete his </a:t>
            </a:r>
            <a:r>
              <a:rPr lang="en-US" dirty="0" smtClean="0"/>
              <a:t>work related </a:t>
            </a:r>
            <a:r>
              <a:rPr lang="en-US" dirty="0"/>
              <a:t>activities.” Specifically, the evidence established that the claimant was required to </a:t>
            </a:r>
            <a:r>
              <a:rPr lang="en-US" dirty="0" smtClean="0"/>
              <a:t>traverse the </a:t>
            </a:r>
            <a:r>
              <a:rPr lang="en-US" dirty="0"/>
              <a:t>stairs in the police station a minimum of six times per day. This fact, coupled with evidence </a:t>
            </a:r>
            <a:r>
              <a:rPr lang="en-US" dirty="0" smtClean="0"/>
              <a:t>that the </a:t>
            </a:r>
            <a:r>
              <a:rPr lang="en-US" dirty="0"/>
              <a:t>claimant informed his superiors, prior to his fall on April 5, 2007, that he had injured his </a:t>
            </a:r>
            <a:r>
              <a:rPr lang="en-US" dirty="0" smtClean="0"/>
              <a:t>knee and </a:t>
            </a:r>
            <a:r>
              <a:rPr lang="en-US" dirty="0"/>
              <a:t>the testimony of Deputy Chief </a:t>
            </a:r>
            <a:r>
              <a:rPr lang="en-US" dirty="0" err="1"/>
              <a:t>Budig</a:t>
            </a:r>
            <a:r>
              <a:rPr lang="en-US" dirty="0"/>
              <a:t> that he had seen the claimant walk with a limp </a:t>
            </a:r>
            <a:r>
              <a:rPr lang="en-US" dirty="0" smtClean="0"/>
              <a:t>on numerous </a:t>
            </a:r>
            <a:r>
              <a:rPr lang="en-US" dirty="0"/>
              <a:t>occasions prior to April 5, 2007, certainly supports the inference that the Village </a:t>
            </a:r>
            <a:r>
              <a:rPr lang="en-US" dirty="0" smtClean="0"/>
              <a:t>required the </a:t>
            </a:r>
            <a:r>
              <a:rPr lang="en-US" dirty="0"/>
              <a:t>claimant to continuously traverse the stairs in the police station, knowing that he had an </a:t>
            </a:r>
            <a:r>
              <a:rPr lang="en-US" dirty="0" smtClean="0"/>
              <a:t>injured knee</a:t>
            </a:r>
            <a:r>
              <a:rPr lang="en-US" dirty="0"/>
              <a:t>.</a:t>
            </a:r>
          </a:p>
        </p:txBody>
      </p:sp>
    </p:spTree>
    <p:extLst>
      <p:ext uri="{BB962C8B-B14F-4D97-AF65-F5344CB8AC3E}">
        <p14:creationId xmlns:p14="http://schemas.microsoft.com/office/powerpoint/2010/main" val="901800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err="1" smtClean="0"/>
              <a:t>Brais</a:t>
            </a:r>
            <a:r>
              <a:rPr lang="en-US" dirty="0" smtClean="0"/>
              <a:t> v. IWCC</a:t>
            </a:r>
            <a:br>
              <a:rPr lang="en-US" dirty="0" smtClean="0"/>
            </a:br>
            <a:r>
              <a:rPr lang="en-US" dirty="0" smtClean="0"/>
              <a:t>2014 IL App (3d) 120820 WC; filed 05/08/2014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Because </a:t>
            </a:r>
            <a:r>
              <a:rPr lang="en-US" dirty="0"/>
              <a:t>the instant case involves a special hazard, it is analogous to </a:t>
            </a:r>
            <a:r>
              <a:rPr lang="en-US" i="1" dirty="0" err="1"/>
              <a:t>Bommarito</a:t>
            </a:r>
            <a:r>
              <a:rPr lang="en-US" dirty="0"/>
              <a:t>, </a:t>
            </a:r>
            <a:r>
              <a:rPr lang="en-US" i="1" dirty="0"/>
              <a:t>Litchfield Healthcare Center</a:t>
            </a:r>
            <a:r>
              <a:rPr lang="en-US" dirty="0"/>
              <a:t>, and </a:t>
            </a:r>
            <a:r>
              <a:rPr lang="en-US" i="1" dirty="0"/>
              <a:t>Metropolitan Water Reclamation District of Greater Chicago</a:t>
            </a:r>
            <a:r>
              <a:rPr lang="en-US" dirty="0"/>
              <a:t>. The claimant’s presence on the sidewalk approaching the steps to the courthouse’s front door was occasioned by the demands of her employment, which required her to attend a meeting in the administration building two blocks from her office. Her attendance at the meeting was for the benefit and accommodation of her employer. </a:t>
            </a:r>
          </a:p>
          <a:p>
            <a:r>
              <a:rPr lang="en-US" dirty="0"/>
              <a:t>This case does not merely involve the risks inherent in walking on a sidewalk which confront all members of the public. This case involves a cracked and defective sidewalk which was a contributing cause of the claimant’s injury. Because the claimant encountered a special hazard or risk as a result of using a sole or usual access route, her injury arose out of her employment. Application of the existing case law to the undisputed facts in this case reveals that the only reasonable inference that can be drawn from the evidence is that the claimant’s injuries arose out of her employment</a:t>
            </a:r>
            <a:r>
              <a:rPr lang="en-US"/>
              <a:t>. </a:t>
            </a:r>
            <a:endParaRPr lang="en-US" dirty="0"/>
          </a:p>
          <a:p>
            <a:r>
              <a:rPr lang="en-US" dirty="0"/>
              <a:t>For the foregoing reasons, the judgment of the circuit court confirming the decision of the Commission is reversed, the decision of the Commission is reversed, and this cause is remanded to the Commission for further proceedings. </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707921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457201"/>
            <a:ext cx="7772400" cy="1470025"/>
          </a:xfrm>
        </p:spPr>
        <p:txBody>
          <a:bodyPr/>
          <a:lstStyle/>
          <a:p>
            <a:r>
              <a:rPr lang="en-US" b="1" dirty="0" smtClean="0">
                <a:latin typeface="Times New Roman" pitchFamily="18" charset="0"/>
                <a:cs typeface="Times New Roman" pitchFamily="18" charset="0"/>
              </a:rPr>
              <a:t>Chairman’s Update</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2819400" y="4038600"/>
            <a:ext cx="6400800" cy="1752600"/>
          </a:xfrm>
        </p:spPr>
        <p:txBody>
          <a:bodyPr>
            <a:normAutofit fontScale="62500" lnSpcReduction="20000"/>
          </a:bodyPr>
          <a:lstStyle/>
          <a:p>
            <a:r>
              <a:rPr lang="en-US" sz="4000" dirty="0">
                <a:latin typeface="Times New Roman" pitchFamily="18" charset="0"/>
                <a:cs typeface="Times New Roman" pitchFamily="18" charset="0"/>
              </a:rPr>
              <a:t>Michael P. Latz</a:t>
            </a:r>
          </a:p>
          <a:p>
            <a:r>
              <a:rPr lang="en-US" sz="4000" dirty="0">
                <a:latin typeface="Times New Roman" pitchFamily="18" charset="0"/>
                <a:cs typeface="Times New Roman" pitchFamily="18" charset="0"/>
              </a:rPr>
              <a:t>Illinois Workers’ Compensation Commission</a:t>
            </a:r>
          </a:p>
          <a:p>
            <a:endParaRPr lang="en-US" dirty="0" smtClean="0">
              <a:solidFill>
                <a:schemeClr val="tx1"/>
              </a:solidFill>
              <a:latin typeface="Times New Roman" pitchFamily="18" charset="0"/>
              <a:cs typeface="Times New Roman" pitchFamily="18" charset="0"/>
            </a:endParaRPr>
          </a:p>
          <a:p>
            <a:r>
              <a:rPr lang="en-US" sz="4000" dirty="0">
                <a:latin typeface="Times New Roman" pitchFamily="18" charset="0"/>
                <a:cs typeface="Times New Roman" pitchFamily="18" charset="0"/>
              </a:rPr>
              <a:t>February 26, 2014</a:t>
            </a:r>
          </a:p>
        </p:txBody>
      </p:sp>
      <p:pic>
        <p:nvPicPr>
          <p:cNvPr id="4" name="Picture 3" descr="State of Illinois Seal.bmp"/>
          <p:cNvPicPr>
            <a:picLocks noChangeAspect="1"/>
          </p:cNvPicPr>
          <p:nvPr/>
        </p:nvPicPr>
        <p:blipFill>
          <a:blip r:embed="rId3" cstate="print"/>
          <a:stretch>
            <a:fillRect/>
          </a:stretch>
        </p:blipFill>
        <p:spPr>
          <a:xfrm>
            <a:off x="5029201" y="1752600"/>
            <a:ext cx="1933333" cy="1914286"/>
          </a:xfrm>
          <a:prstGeom prst="rect">
            <a:avLst/>
          </a:prstGeom>
        </p:spPr>
      </p:pic>
    </p:spTree>
    <p:extLst>
      <p:ext uri="{BB962C8B-B14F-4D97-AF65-F5344CB8AC3E}">
        <p14:creationId xmlns:p14="http://schemas.microsoft.com/office/powerpoint/2010/main" val="155511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Chairman’s Update - Overview</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Common Misconception</a:t>
            </a:r>
          </a:p>
          <a:p>
            <a:pPr marL="342900" indent="-342900">
              <a:lnSpc>
                <a:spcPct val="100000"/>
              </a:lnSpc>
              <a:spcBef>
                <a:spcPct val="20000"/>
              </a:spcBef>
              <a:defRPr/>
            </a:pPr>
            <a:r>
              <a:rPr lang="en-US" sz="3200" dirty="0">
                <a:latin typeface="Times New Roman" pitchFamily="18" charset="0"/>
                <a:cs typeface="Times New Roman" pitchFamily="18" charset="0"/>
              </a:rPr>
              <a:t>HB  1698 Reform Legislation</a:t>
            </a:r>
          </a:p>
          <a:p>
            <a:pPr marL="342900" indent="-342900">
              <a:lnSpc>
                <a:spcPct val="100000"/>
              </a:lnSpc>
              <a:spcBef>
                <a:spcPct val="20000"/>
              </a:spcBef>
              <a:defRPr/>
            </a:pPr>
            <a:r>
              <a:rPr lang="en-US" dirty="0" smtClean="0">
                <a:latin typeface="Times New Roman" pitchFamily="18" charset="0"/>
                <a:cs typeface="Times New Roman" pitchFamily="18" charset="0"/>
              </a:rPr>
              <a:t>Current Legislation</a:t>
            </a:r>
          </a:p>
          <a:p>
            <a:pPr marL="342900" indent="-342900">
              <a:lnSpc>
                <a:spcPct val="100000"/>
              </a:lnSpc>
              <a:spcBef>
                <a:spcPct val="20000"/>
              </a:spcBef>
              <a:defRPr/>
            </a:pPr>
            <a:r>
              <a:rPr lang="en-US" baseline="0" dirty="0" smtClean="0">
                <a:latin typeface="Times New Roman" pitchFamily="18" charset="0"/>
                <a:cs typeface="Times New Roman" pitchFamily="18" charset="0"/>
              </a:rPr>
              <a:t>Wage Differential</a:t>
            </a:r>
          </a:p>
          <a:p>
            <a:pPr marL="342900" indent="-342900">
              <a:lnSpc>
                <a:spcPct val="100000"/>
              </a:lnSpc>
              <a:spcBef>
                <a:spcPct val="20000"/>
              </a:spcBef>
              <a:defRPr/>
            </a:pPr>
            <a:r>
              <a:rPr lang="en-US" baseline="0" dirty="0" smtClean="0">
                <a:latin typeface="Times New Roman" pitchFamily="18" charset="0"/>
                <a:cs typeface="Times New Roman" pitchFamily="18" charset="0"/>
              </a:rPr>
              <a:t>Admissibility of Proposed Decisions As Evidence</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Reassignment of Arbitrators</a:t>
            </a:r>
          </a:p>
          <a:p>
            <a:r>
              <a:rPr lang="en-US" dirty="0" smtClean="0">
                <a:latin typeface="Times New Roman" pitchFamily="18" charset="0"/>
                <a:cs typeface="Times New Roman" pitchFamily="18" charset="0"/>
              </a:rPr>
              <a:t>Rules Of Professional Conduct</a:t>
            </a:r>
          </a:p>
          <a:p>
            <a:r>
              <a:rPr lang="en-US" dirty="0" smtClean="0">
                <a:latin typeface="Times New Roman" pitchFamily="18" charset="0"/>
                <a:cs typeface="Times New Roman" pitchFamily="18" charset="0"/>
              </a:rPr>
              <a:t>Civility at the Commission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92821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Wage Differential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Are Wage Differential Claims under 8(d)(1) Subject to the Statutory Attorney Fee Under Section (16)(a) of the Illinois Workers’ Compensation Statute?</a:t>
            </a:r>
          </a:p>
          <a:p>
            <a:pPr>
              <a:buNone/>
            </a:pPr>
            <a:r>
              <a:rPr lang="en-US" dirty="0" smtClean="0"/>
              <a:t> </a:t>
            </a:r>
          </a:p>
          <a:p>
            <a:pPr>
              <a:buNone/>
            </a:pPr>
            <a:r>
              <a:rPr lang="en-US" dirty="0" smtClean="0"/>
              <a:t>	</a:t>
            </a:r>
          </a:p>
          <a:p>
            <a:pPr>
              <a:buNone/>
            </a:pPr>
            <a:r>
              <a:rPr lang="en-US" u="sng" dirty="0" smtClean="0"/>
              <a:t>Garcia v. </a:t>
            </a:r>
            <a:r>
              <a:rPr lang="en-US" u="sng" dirty="0" err="1" smtClean="0"/>
              <a:t>Magid</a:t>
            </a:r>
            <a:r>
              <a:rPr lang="en-US" u="sng" dirty="0" smtClean="0"/>
              <a:t> Glove &amp; Safety; </a:t>
            </a:r>
            <a:r>
              <a:rPr lang="en-US" dirty="0" smtClean="0"/>
              <a:t> 04 WC 09555.</a:t>
            </a:r>
          </a:p>
          <a:p>
            <a:endParaRPr lang="en-US" dirty="0" smtClean="0"/>
          </a:p>
          <a:p>
            <a:pPr>
              <a:buNone/>
            </a:pPr>
            <a:r>
              <a:rPr lang="en-US" dirty="0" smtClean="0"/>
              <a:t>	In a recent Cook County Circuit Court case, the Judge reversed the decision of the Commission  -and the Judge awarded  petitioner’s attorney fees above the statutory fee of 820 ILCS 305 (16)(a). The  Petitioner’s attorney argued that wage differential awards under 820 ILCS 305 (8)(a) do not fall within the definition of the disabilities outlined in (16)(a), and thus are not subject to statutory attorney fees set forth in (16)(a).  </a:t>
            </a:r>
            <a:r>
              <a:rPr lang="en-US" b="1" dirty="0" smtClean="0"/>
              <a:t> </a:t>
            </a:r>
            <a:endParaRPr lang="en-US" dirty="0" smtClean="0"/>
          </a:p>
          <a:p>
            <a:endParaRPr lang="en-US" dirty="0"/>
          </a:p>
        </p:txBody>
      </p:sp>
    </p:spTree>
    <p:extLst>
      <p:ext uri="{BB962C8B-B14F-4D97-AF65-F5344CB8AC3E}">
        <p14:creationId xmlns:p14="http://schemas.microsoft.com/office/powerpoint/2010/main" val="2431130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TotalTime>
  <Words>5966</Words>
  <Application>Microsoft Office PowerPoint</Application>
  <PresentationFormat>Widescreen</PresentationFormat>
  <Paragraphs>258</Paragraphs>
  <Slides>37</Slides>
  <Notes>7</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Calibri Light</vt:lpstr>
      <vt:lpstr>Times New Roman</vt:lpstr>
      <vt:lpstr>Office Theme</vt:lpstr>
      <vt:lpstr>WCLA MCLE 12-4-14</vt:lpstr>
      <vt:lpstr>WCLA MCLE 1-21-14</vt:lpstr>
      <vt:lpstr>THE VENTURE—NEWBERG-PERINI, STONE &amp; WEBSTER v. IWCC 2013 IL 115728, Opinion filed December 19, 2013</vt:lpstr>
      <vt:lpstr>Village of Villa Park v. IWCC 2013 IL App (2d) 130038WC, filed 12-31-13</vt:lpstr>
      <vt:lpstr>Village of Villa Park v. IWCC 2013 IL App (2d) 130038WC, filed 12-31-13</vt:lpstr>
      <vt:lpstr>Brais v. IWCC 2014 IL App (3d) 120820 WC; filed 05/08/2014 </vt:lpstr>
      <vt:lpstr>Chairman’s Update</vt:lpstr>
      <vt:lpstr>Chairman’s Update - Overview</vt:lpstr>
      <vt:lpstr>Wage Differential</vt:lpstr>
      <vt:lpstr>WCLA 3-27-14</vt:lpstr>
      <vt:lpstr>Frederick Williams v. Flexible Staffing 14 IWCC 0576</vt:lpstr>
      <vt:lpstr>Frederick Williams v. Flexible Staffing 14 IWCC 0576</vt:lpstr>
      <vt:lpstr>Is An Impairment Rating Necessary? Marque Smart v. Central Grocers</vt:lpstr>
      <vt:lpstr>Is An Impairment Rating Necessary? Marque Smart v. Central Grocers</vt:lpstr>
      <vt:lpstr>WCLA MCLE 4-15-2014</vt:lpstr>
      <vt:lpstr>Compass Group v. IWCC 2014 IL App (2d)121283WC</vt:lpstr>
      <vt:lpstr>Paluch v. United Parcel Service 2014 IL App (1st) 13062</vt:lpstr>
      <vt:lpstr>City of Chicago v. IWCC 2014 IL App (1st) 121507WC</vt:lpstr>
      <vt:lpstr>Mansfield v. IWCC 2013 IL App (2d) 120909WC</vt:lpstr>
      <vt:lpstr>WCLA MCLE 5-14-14</vt:lpstr>
      <vt:lpstr>Julie Meierdirks v. Northbrook School District # 28 07WC039919, 12IWCC0647</vt:lpstr>
      <vt:lpstr>WCLA MCLE 6-19-14</vt:lpstr>
      <vt:lpstr>Tolbert v. IWCC 2014 IL App (4th) 130523 WC</vt:lpstr>
      <vt:lpstr>WCLA MCLE 7-8-14</vt:lpstr>
      <vt:lpstr>Folta v. Ferro Engineering 2014 IL App (1st) 123219, 6-27-14</vt:lpstr>
      <vt:lpstr>Sunny Hill of Will County v. IWCC 2014 IL App (3d) 130028WC, 6-26-14</vt:lpstr>
      <vt:lpstr>Sunny Hill of Will County v. IWCC 2014 IL App (3d) 130028WC, 6-26-14</vt:lpstr>
      <vt:lpstr>Matuszczak v. IWCC 2014 IL App (2nd) 130532WC, filed 9/30/2014</vt:lpstr>
      <vt:lpstr>WCLA MCLE 8-13-14</vt:lpstr>
      <vt:lpstr>Young v. IWCC 2014 IL App (4th) 130392WC (7-7-14)</vt:lpstr>
      <vt:lpstr>WCLA MCLE 9-11-14</vt:lpstr>
      <vt:lpstr>Maria Gomez v. Speedway Superamerica LLC 14 IWCC 0444 (Jun. 6, 2014) Appendix E</vt:lpstr>
      <vt:lpstr>WCLA MCLE 10-7-14</vt:lpstr>
      <vt:lpstr>RG Construction v. IWCC 2014 IL App (1st) 132137WC-U Rule 23, filed 11/21/2014 </vt:lpstr>
      <vt:lpstr>WCLA MCLE 11-5-14</vt:lpstr>
      <vt:lpstr>Practice Tips: IWCC to Circuit Court </vt:lpstr>
      <vt:lpstr>WCLA MCLE Schedule 2015</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WCLA MCLE 12-4-14</dc:title>
  <dc:creator>David B. Menchetti</dc:creator>
  <cp:lastModifiedBy>Nina Vidmer</cp:lastModifiedBy>
  <cp:revision>38</cp:revision>
  <cp:lastPrinted>2014-12-04T16:15:48Z</cp:lastPrinted>
  <dcterms:created xsi:type="dcterms:W3CDTF">2014-11-25T13:03:12Z</dcterms:created>
  <dcterms:modified xsi:type="dcterms:W3CDTF">2014-12-10T18:24:17Z</dcterms:modified>
</cp:coreProperties>
</file>