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60" r:id="rId3"/>
    <p:sldId id="261" r:id="rId4"/>
    <p:sldId id="258" r:id="rId5"/>
    <p:sldId id="259"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B9B9680-E839-45CA-9DE1-DD62B0802DE5}" type="slidenum">
              <a:rPr lang="en-US" smtClean="0"/>
              <a:t>‹#›</a:t>
            </a:fld>
            <a:endParaRPr lang="en-US"/>
          </a:p>
        </p:txBody>
      </p:sp>
    </p:spTree>
    <p:extLst>
      <p:ext uri="{BB962C8B-B14F-4D97-AF65-F5344CB8AC3E}">
        <p14:creationId xmlns:p14="http://schemas.microsoft.com/office/powerpoint/2010/main" val="148383100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F42A295-B3BC-4E06-81A0-8AB2FE3E1BCB}" type="slidenum">
              <a:rPr lang="en-US" smtClean="0"/>
              <a:t>‹#›</a:t>
            </a:fld>
            <a:endParaRPr lang="en-US"/>
          </a:p>
        </p:txBody>
      </p:sp>
    </p:spTree>
    <p:extLst>
      <p:ext uri="{BB962C8B-B14F-4D97-AF65-F5344CB8AC3E}">
        <p14:creationId xmlns:p14="http://schemas.microsoft.com/office/powerpoint/2010/main" val="213723353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887111" indent="-341196">
              <a:defRPr>
                <a:solidFill>
                  <a:schemeClr val="tx1"/>
                </a:solidFill>
                <a:latin typeface="Arial" panose="020B0604020202020204" pitchFamily="34" charset="0"/>
                <a:cs typeface="Arial" panose="020B0604020202020204" pitchFamily="34" charset="0"/>
              </a:defRPr>
            </a:lvl2pPr>
            <a:lvl3pPr marL="1364786" indent="-272955">
              <a:defRPr>
                <a:solidFill>
                  <a:schemeClr val="tx1"/>
                </a:solidFill>
                <a:latin typeface="Arial" panose="020B0604020202020204" pitchFamily="34" charset="0"/>
                <a:cs typeface="Arial" panose="020B0604020202020204" pitchFamily="34" charset="0"/>
              </a:defRPr>
            </a:lvl3pPr>
            <a:lvl4pPr marL="1910701" indent="-272955">
              <a:defRPr>
                <a:solidFill>
                  <a:schemeClr val="tx1"/>
                </a:solidFill>
                <a:latin typeface="Arial" panose="020B0604020202020204" pitchFamily="34" charset="0"/>
                <a:cs typeface="Arial" panose="020B0604020202020204" pitchFamily="34" charset="0"/>
              </a:defRPr>
            </a:lvl4pPr>
            <a:lvl5pPr marL="2456615" indent="-272955">
              <a:defRPr>
                <a:solidFill>
                  <a:schemeClr val="tx1"/>
                </a:solidFill>
                <a:latin typeface="Arial" panose="020B0604020202020204" pitchFamily="34" charset="0"/>
                <a:cs typeface="Arial" panose="020B0604020202020204" pitchFamily="34" charset="0"/>
              </a:defRPr>
            </a:lvl5pPr>
            <a:lvl6pPr marL="3002529" indent="-272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548445" indent="-272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4094361" indent="-272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640274" indent="-27295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907319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42A295-B3BC-4E06-81A0-8AB2FE3E1BCB}" type="slidenum">
              <a:rPr lang="en-US" smtClean="0"/>
              <a:t>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603381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F2977F-0D00-4673-8006-AE651C29C1DC}"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B70C8-F7AA-4B0B-8F62-12AC0248F1E9}" type="slidenum">
              <a:rPr lang="en-US" smtClean="0"/>
              <a:t>‹#›</a:t>
            </a:fld>
            <a:endParaRPr lang="en-US"/>
          </a:p>
        </p:txBody>
      </p:sp>
    </p:spTree>
    <p:extLst>
      <p:ext uri="{BB962C8B-B14F-4D97-AF65-F5344CB8AC3E}">
        <p14:creationId xmlns:p14="http://schemas.microsoft.com/office/powerpoint/2010/main" val="134930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2977F-0D00-4673-8006-AE651C29C1DC}"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B70C8-F7AA-4B0B-8F62-12AC0248F1E9}" type="slidenum">
              <a:rPr lang="en-US" smtClean="0"/>
              <a:t>‹#›</a:t>
            </a:fld>
            <a:endParaRPr lang="en-US"/>
          </a:p>
        </p:txBody>
      </p:sp>
    </p:spTree>
    <p:extLst>
      <p:ext uri="{BB962C8B-B14F-4D97-AF65-F5344CB8AC3E}">
        <p14:creationId xmlns:p14="http://schemas.microsoft.com/office/powerpoint/2010/main" val="87627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2977F-0D00-4673-8006-AE651C29C1DC}"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B70C8-F7AA-4B0B-8F62-12AC0248F1E9}" type="slidenum">
              <a:rPr lang="en-US" smtClean="0"/>
              <a:t>‹#›</a:t>
            </a:fld>
            <a:endParaRPr lang="en-US"/>
          </a:p>
        </p:txBody>
      </p:sp>
    </p:spTree>
    <p:extLst>
      <p:ext uri="{BB962C8B-B14F-4D97-AF65-F5344CB8AC3E}">
        <p14:creationId xmlns:p14="http://schemas.microsoft.com/office/powerpoint/2010/main" val="401254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2977F-0D00-4673-8006-AE651C29C1DC}"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B70C8-F7AA-4B0B-8F62-12AC0248F1E9}" type="slidenum">
              <a:rPr lang="en-US" smtClean="0"/>
              <a:t>‹#›</a:t>
            </a:fld>
            <a:endParaRPr lang="en-US"/>
          </a:p>
        </p:txBody>
      </p:sp>
    </p:spTree>
    <p:extLst>
      <p:ext uri="{BB962C8B-B14F-4D97-AF65-F5344CB8AC3E}">
        <p14:creationId xmlns:p14="http://schemas.microsoft.com/office/powerpoint/2010/main" val="155858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F2977F-0D00-4673-8006-AE651C29C1DC}"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B70C8-F7AA-4B0B-8F62-12AC0248F1E9}" type="slidenum">
              <a:rPr lang="en-US" smtClean="0"/>
              <a:t>‹#›</a:t>
            </a:fld>
            <a:endParaRPr lang="en-US"/>
          </a:p>
        </p:txBody>
      </p:sp>
    </p:spTree>
    <p:extLst>
      <p:ext uri="{BB962C8B-B14F-4D97-AF65-F5344CB8AC3E}">
        <p14:creationId xmlns:p14="http://schemas.microsoft.com/office/powerpoint/2010/main" val="1497795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F2977F-0D00-4673-8006-AE651C29C1DC}"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B70C8-F7AA-4B0B-8F62-12AC0248F1E9}" type="slidenum">
              <a:rPr lang="en-US" smtClean="0"/>
              <a:t>‹#›</a:t>
            </a:fld>
            <a:endParaRPr lang="en-US"/>
          </a:p>
        </p:txBody>
      </p:sp>
    </p:spTree>
    <p:extLst>
      <p:ext uri="{BB962C8B-B14F-4D97-AF65-F5344CB8AC3E}">
        <p14:creationId xmlns:p14="http://schemas.microsoft.com/office/powerpoint/2010/main" val="301542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F2977F-0D00-4673-8006-AE651C29C1DC}" type="datetimeFigureOut">
              <a:rPr lang="en-US" smtClean="0"/>
              <a:t>5/2/2017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6B70C8-F7AA-4B0B-8F62-12AC0248F1E9}" type="slidenum">
              <a:rPr lang="en-US" smtClean="0"/>
              <a:t>‹#›</a:t>
            </a:fld>
            <a:endParaRPr lang="en-US"/>
          </a:p>
        </p:txBody>
      </p:sp>
    </p:spTree>
    <p:extLst>
      <p:ext uri="{BB962C8B-B14F-4D97-AF65-F5344CB8AC3E}">
        <p14:creationId xmlns:p14="http://schemas.microsoft.com/office/powerpoint/2010/main" val="74671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F2977F-0D00-4673-8006-AE651C29C1DC}" type="datetimeFigureOut">
              <a:rPr lang="en-US" smtClean="0"/>
              <a:t>5/2/2017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B70C8-F7AA-4B0B-8F62-12AC0248F1E9}" type="slidenum">
              <a:rPr lang="en-US" smtClean="0"/>
              <a:t>‹#›</a:t>
            </a:fld>
            <a:endParaRPr lang="en-US"/>
          </a:p>
        </p:txBody>
      </p:sp>
    </p:spTree>
    <p:extLst>
      <p:ext uri="{BB962C8B-B14F-4D97-AF65-F5344CB8AC3E}">
        <p14:creationId xmlns:p14="http://schemas.microsoft.com/office/powerpoint/2010/main" val="3077796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2977F-0D00-4673-8006-AE651C29C1DC}" type="datetimeFigureOut">
              <a:rPr lang="en-US" smtClean="0"/>
              <a:t>5/2/2017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6B70C8-F7AA-4B0B-8F62-12AC0248F1E9}" type="slidenum">
              <a:rPr lang="en-US" smtClean="0"/>
              <a:t>‹#›</a:t>
            </a:fld>
            <a:endParaRPr lang="en-US"/>
          </a:p>
        </p:txBody>
      </p:sp>
    </p:spTree>
    <p:extLst>
      <p:ext uri="{BB962C8B-B14F-4D97-AF65-F5344CB8AC3E}">
        <p14:creationId xmlns:p14="http://schemas.microsoft.com/office/powerpoint/2010/main" val="1755260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2977F-0D00-4673-8006-AE651C29C1DC}"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B70C8-F7AA-4B0B-8F62-12AC0248F1E9}" type="slidenum">
              <a:rPr lang="en-US" smtClean="0"/>
              <a:t>‹#›</a:t>
            </a:fld>
            <a:endParaRPr lang="en-US"/>
          </a:p>
        </p:txBody>
      </p:sp>
    </p:spTree>
    <p:extLst>
      <p:ext uri="{BB962C8B-B14F-4D97-AF65-F5344CB8AC3E}">
        <p14:creationId xmlns:p14="http://schemas.microsoft.com/office/powerpoint/2010/main" val="277214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2977F-0D00-4673-8006-AE651C29C1DC}"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B70C8-F7AA-4B0B-8F62-12AC0248F1E9}" type="slidenum">
              <a:rPr lang="en-US" smtClean="0"/>
              <a:t>‹#›</a:t>
            </a:fld>
            <a:endParaRPr lang="en-US"/>
          </a:p>
        </p:txBody>
      </p:sp>
    </p:spTree>
    <p:extLst>
      <p:ext uri="{BB962C8B-B14F-4D97-AF65-F5344CB8AC3E}">
        <p14:creationId xmlns:p14="http://schemas.microsoft.com/office/powerpoint/2010/main" val="1172241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2977F-0D00-4673-8006-AE651C29C1DC}" type="datetimeFigureOut">
              <a:rPr lang="en-US" smtClean="0"/>
              <a:t>5/2/2017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B70C8-F7AA-4B0B-8F62-12AC0248F1E9}" type="slidenum">
              <a:rPr lang="en-US" smtClean="0"/>
              <a:t>‹#›</a:t>
            </a:fld>
            <a:endParaRPr lang="en-US"/>
          </a:p>
        </p:txBody>
      </p:sp>
    </p:spTree>
    <p:extLst>
      <p:ext uri="{BB962C8B-B14F-4D97-AF65-F5344CB8AC3E}">
        <p14:creationId xmlns:p14="http://schemas.microsoft.com/office/powerpoint/2010/main" val="3363563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smtClean="0"/>
              <a:t>WCLA MCLE</a:t>
            </a:r>
            <a:br>
              <a:rPr lang="en-US" altLang="en-US" dirty="0" smtClean="0"/>
            </a:br>
            <a:r>
              <a:rPr lang="en-US" altLang="en-US" dirty="0" smtClean="0"/>
              <a:t>5-3-2017</a:t>
            </a:r>
          </a:p>
        </p:txBody>
      </p:sp>
      <p:sp>
        <p:nvSpPr>
          <p:cNvPr id="4099" name="Content Placeholder 4"/>
          <p:cNvSpPr>
            <a:spLocks noGrp="1"/>
          </p:cNvSpPr>
          <p:nvPr>
            <p:ph idx="1"/>
          </p:nvPr>
        </p:nvSpPr>
        <p:spPr/>
        <p:txBody>
          <a:bodyPr/>
          <a:lstStyle/>
          <a:p>
            <a:pPr eaLnBrk="1" hangingPunct="1"/>
            <a:r>
              <a:rPr lang="en-US" altLang="en-US" dirty="0" smtClean="0"/>
              <a:t>Statutory Presumptions: Johnston &amp; Simpson  </a:t>
            </a:r>
          </a:p>
          <a:p>
            <a:pPr eaLnBrk="1" hangingPunct="1"/>
            <a:r>
              <a:rPr lang="en-US" altLang="en-US" smtClean="0"/>
              <a:t>Wednesday May </a:t>
            </a:r>
            <a:r>
              <a:rPr lang="en-US" altLang="en-US" dirty="0" smtClean="0"/>
              <a:t>3, 2017</a:t>
            </a:r>
          </a:p>
          <a:p>
            <a:pPr eaLnBrk="1" hangingPunct="1"/>
            <a:r>
              <a:rPr lang="en-US" altLang="en-US" dirty="0" smtClean="0"/>
              <a:t>12:00 noon to 1 pm</a:t>
            </a:r>
          </a:p>
          <a:p>
            <a:pPr eaLnBrk="1" hangingPunct="1"/>
            <a:r>
              <a:rPr lang="en-US" altLang="en-US" dirty="0" smtClean="0"/>
              <a:t>James R. Thompson Center Auditorium, Chicago, IL</a:t>
            </a:r>
          </a:p>
          <a:p>
            <a:pPr eaLnBrk="1" hangingPunct="1"/>
            <a:r>
              <a:rPr lang="en-US" altLang="en-US" dirty="0" smtClean="0"/>
              <a:t>1 hour general MCLE credit</a:t>
            </a:r>
          </a:p>
          <a:p>
            <a:pPr eaLnBrk="1" hangingPunct="1"/>
            <a:endParaRPr lang="en-US" altLang="en-US" dirty="0" smtClean="0"/>
          </a:p>
        </p:txBody>
      </p:sp>
    </p:spTree>
    <p:extLst>
      <p:ext uri="{BB962C8B-B14F-4D97-AF65-F5344CB8AC3E}">
        <p14:creationId xmlns:p14="http://schemas.microsoft.com/office/powerpoint/2010/main" val="2506982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Carl Simpson v. City of Peoria</a:t>
            </a:r>
            <a:br>
              <a:rPr lang="en-US" dirty="0" smtClean="0"/>
            </a:br>
            <a:r>
              <a:rPr lang="en-US" dirty="0" smtClean="0"/>
              <a:t>08WC022849; 15 IWCC 0037</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Arbitrator awards benefits; IWCC reverses &amp; denies compensation</a:t>
            </a:r>
          </a:p>
          <a:p>
            <a:r>
              <a:rPr lang="en-US" dirty="0" smtClean="0"/>
              <a:t>Spent </a:t>
            </a:r>
            <a:r>
              <a:rPr lang="en-US" dirty="0"/>
              <a:t>the last 1/3 of his career as an </a:t>
            </a:r>
            <a:r>
              <a:rPr lang="en-US" dirty="0" smtClean="0"/>
              <a:t>administrative officer; </a:t>
            </a:r>
            <a:r>
              <a:rPr lang="en-US" dirty="0"/>
              <a:t>performed this job for 11 </a:t>
            </a:r>
            <a:r>
              <a:rPr lang="en-US" dirty="0" smtClean="0"/>
              <a:t>years</a:t>
            </a:r>
          </a:p>
          <a:p>
            <a:r>
              <a:rPr lang="en-US" dirty="0"/>
              <a:t>On January 12, 2008, Petitioner was at home. Petitioner testified that earlier in the day he </a:t>
            </a:r>
            <a:r>
              <a:rPr lang="en-US" dirty="0" smtClean="0"/>
              <a:t>had cleaned </a:t>
            </a:r>
            <a:r>
              <a:rPr lang="en-US" dirty="0"/>
              <a:t>his </a:t>
            </a:r>
            <a:r>
              <a:rPr lang="en-US" dirty="0" smtClean="0"/>
              <a:t>garage; had a “heart attack”</a:t>
            </a:r>
          </a:p>
          <a:p>
            <a:r>
              <a:rPr lang="en-US" dirty="0"/>
              <a:t>Dr. Fintel noted that Petitioner had significant risk factors for </a:t>
            </a:r>
            <a:r>
              <a:rPr lang="en-US" dirty="0" err="1" smtClean="0"/>
              <a:t>coronaryartery</a:t>
            </a:r>
            <a:r>
              <a:rPr lang="en-US" dirty="0" smtClean="0"/>
              <a:t> </a:t>
            </a:r>
            <a:r>
              <a:rPr lang="en-US" dirty="0"/>
              <a:t>disease which are hypertension, hyperlipidemia, mild family history and his gender. </a:t>
            </a:r>
            <a:r>
              <a:rPr lang="en-US" dirty="0" smtClean="0"/>
              <a:t>He was </a:t>
            </a:r>
            <a:r>
              <a:rPr lang="en-US" dirty="0"/>
              <a:t>"essentially a powder keg waiting to explode</a:t>
            </a:r>
            <a:r>
              <a:rPr lang="en-US" dirty="0" smtClean="0"/>
              <a:t>".</a:t>
            </a:r>
          </a:p>
          <a:p>
            <a:r>
              <a:rPr lang="en-US" dirty="0" smtClean="0"/>
              <a:t>Dr</a:t>
            </a:r>
            <a:r>
              <a:rPr lang="en-US" dirty="0"/>
              <a:t>. Weaver believed that his occupation might have been a cause </a:t>
            </a:r>
            <a:r>
              <a:rPr lang="en-US" dirty="0" smtClean="0"/>
              <a:t>of his </a:t>
            </a:r>
            <a:r>
              <a:rPr lang="en-US" dirty="0"/>
              <a:t>MI because of Petitioner's 31 years of exposure to chronic risk </a:t>
            </a:r>
            <a:r>
              <a:rPr lang="en-US" dirty="0" smtClean="0"/>
              <a:t>factors</a:t>
            </a:r>
            <a:endParaRPr lang="en-US" dirty="0"/>
          </a:p>
        </p:txBody>
      </p:sp>
    </p:spTree>
    <p:extLst>
      <p:ext uri="{BB962C8B-B14F-4D97-AF65-F5344CB8AC3E}">
        <p14:creationId xmlns:p14="http://schemas.microsoft.com/office/powerpoint/2010/main" val="3449925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Carl Simpson v. City of Peoria</a:t>
            </a:r>
            <a:br>
              <a:rPr lang="en-US" dirty="0" smtClean="0"/>
            </a:br>
            <a:r>
              <a:rPr lang="en-US" dirty="0" smtClean="0"/>
              <a:t>08WC022849; 15 IWCC 0037</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prevailing theory regarding presumptions that Illinois </a:t>
            </a:r>
            <a:r>
              <a:rPr lang="en-US" dirty="0" smtClean="0"/>
              <a:t>follows is </a:t>
            </a:r>
            <a:r>
              <a:rPr lang="en-US" dirty="0"/>
              <a:t>Thayer's bursting-bubble hypothesis: once evidence is </a:t>
            </a:r>
            <a:r>
              <a:rPr lang="en-US" dirty="0" smtClean="0"/>
              <a:t>introduced contrary </a:t>
            </a:r>
            <a:r>
              <a:rPr lang="en-US" dirty="0"/>
              <a:t>to the presumption, the bubble bursts and the </a:t>
            </a:r>
            <a:r>
              <a:rPr lang="en-US" dirty="0" smtClean="0"/>
              <a:t>presumption vanishes…the </a:t>
            </a:r>
            <a:r>
              <a:rPr lang="en-US" dirty="0"/>
              <a:t>party producing evidence </a:t>
            </a:r>
            <a:r>
              <a:rPr lang="en-US" dirty="0" smtClean="0"/>
              <a:t>to rebut </a:t>
            </a:r>
            <a:r>
              <a:rPr lang="en-US" dirty="0"/>
              <a:t>the presumption must come forward with evidence that is </a:t>
            </a:r>
            <a:r>
              <a:rPr lang="en-US" dirty="0" smtClean="0"/>
              <a:t> sufficient to </a:t>
            </a:r>
            <a:r>
              <a:rPr lang="en-US" dirty="0"/>
              <a:t>support a finding of the nonexistence of the presumed fact</a:t>
            </a:r>
            <a:r>
              <a:rPr lang="en-US" dirty="0" smtClean="0"/>
              <a:t>.</a:t>
            </a:r>
          </a:p>
          <a:p>
            <a:r>
              <a:rPr lang="en-US" dirty="0"/>
              <a:t>It bears emphasizing that this presumption is a legislative </a:t>
            </a:r>
            <a:r>
              <a:rPr lang="en-US" dirty="0" smtClean="0"/>
              <a:t>one. As </a:t>
            </a:r>
            <a:r>
              <a:rPr lang="en-US" dirty="0"/>
              <a:t>such, it requires stronger evidence to overcome. Having reviewed all the evidence in the </a:t>
            </a:r>
            <a:r>
              <a:rPr lang="en-US" dirty="0" smtClean="0"/>
              <a:t>case at </a:t>
            </a:r>
            <a:r>
              <a:rPr lang="en-US" dirty="0"/>
              <a:t>bar, the Commission finds that Respondent has successfully rebutted the </a:t>
            </a:r>
            <a:r>
              <a:rPr lang="en-US" dirty="0" smtClean="0"/>
              <a:t>presumption by providing </a:t>
            </a:r>
            <a:r>
              <a:rPr lang="en-US" dirty="0"/>
              <a:t>strong evidence through its experts' opinions along with Petitioner's own </a:t>
            </a:r>
            <a:r>
              <a:rPr lang="en-US" dirty="0" smtClean="0"/>
              <a:t>health history</a:t>
            </a:r>
            <a:r>
              <a:rPr lang="en-US" dirty="0"/>
              <a:t>, work history and Petitioner's own testimony to show there were other causes </a:t>
            </a:r>
            <a:r>
              <a:rPr lang="en-US" dirty="0" smtClean="0"/>
              <a:t>of Petitioner's </a:t>
            </a:r>
            <a:r>
              <a:rPr lang="en-US" dirty="0"/>
              <a:t>cardiovascular problems and his condition is not related to his employment as </a:t>
            </a:r>
            <a:r>
              <a:rPr lang="en-US" dirty="0" smtClean="0"/>
              <a:t>a firefighter.</a:t>
            </a:r>
          </a:p>
          <a:p>
            <a:r>
              <a:rPr lang="en-US" dirty="0"/>
              <a:t>The Commission finds that Dr. Fintel is </a:t>
            </a:r>
            <a:r>
              <a:rPr lang="en-US" dirty="0" smtClean="0"/>
              <a:t>better credentialed </a:t>
            </a:r>
            <a:r>
              <a:rPr lang="en-US" dirty="0"/>
              <a:t>and possesses a greater foundational understanding </a:t>
            </a:r>
            <a:r>
              <a:rPr lang="en-US" dirty="0" smtClean="0"/>
              <a:t>of Petitioner's </a:t>
            </a:r>
            <a:r>
              <a:rPr lang="en-US" dirty="0"/>
              <a:t>condition </a:t>
            </a:r>
            <a:r>
              <a:rPr lang="en-US" dirty="0" smtClean="0"/>
              <a:t>than Dr</a:t>
            </a:r>
            <a:r>
              <a:rPr lang="en-US" dirty="0"/>
              <a:t>. Weaver. Additionally, his causation </a:t>
            </a:r>
            <a:r>
              <a:rPr lang="en-US" dirty="0" smtClean="0"/>
              <a:t>opinion </a:t>
            </a:r>
            <a:r>
              <a:rPr lang="en-US" dirty="0"/>
              <a:t>is supported by the opinions of Drs. Scott </a:t>
            </a:r>
            <a:r>
              <a:rPr lang="en-US" dirty="0" smtClean="0"/>
              <a:t>and Ayers…assigns </a:t>
            </a:r>
            <a:r>
              <a:rPr lang="en-US" dirty="0"/>
              <a:t>greater weight to the causation opinions of Drs. </a:t>
            </a:r>
            <a:r>
              <a:rPr lang="en-US" dirty="0" smtClean="0"/>
              <a:t>Fintel, Scott </a:t>
            </a:r>
            <a:r>
              <a:rPr lang="en-US" dirty="0"/>
              <a:t>and Ayers over those </a:t>
            </a:r>
            <a:r>
              <a:rPr lang="en-US" dirty="0" smtClean="0"/>
              <a:t>of Dr</a:t>
            </a:r>
            <a:r>
              <a:rPr lang="en-US" dirty="0"/>
              <a:t>. Weaver. Accordingly, the Commission finds that </a:t>
            </a:r>
            <a:r>
              <a:rPr lang="en-US" dirty="0" smtClean="0"/>
              <a:t>Petitioner failed </a:t>
            </a:r>
            <a:r>
              <a:rPr lang="en-US" dirty="0"/>
              <a:t>to meet his burden of proof. </a:t>
            </a:r>
          </a:p>
        </p:txBody>
      </p:sp>
    </p:spTree>
    <p:extLst>
      <p:ext uri="{BB962C8B-B14F-4D97-AF65-F5344CB8AC3E}">
        <p14:creationId xmlns:p14="http://schemas.microsoft.com/office/powerpoint/2010/main" val="2691199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Simpson v. IWCC</a:t>
            </a:r>
            <a:br>
              <a:rPr lang="en-US" dirty="0" smtClean="0"/>
            </a:br>
            <a:r>
              <a:rPr lang="en-US" dirty="0" smtClean="0"/>
              <a:t>2017 IL App (3d) 160024WC</a:t>
            </a:r>
            <a:endParaRPr lang="en-US" dirty="0"/>
          </a:p>
        </p:txBody>
      </p:sp>
      <p:sp>
        <p:nvSpPr>
          <p:cNvPr id="3" name="Content Placeholder 2"/>
          <p:cNvSpPr>
            <a:spLocks noGrp="1"/>
          </p:cNvSpPr>
          <p:nvPr>
            <p:ph idx="1"/>
          </p:nvPr>
        </p:nvSpPr>
        <p:spPr/>
        <p:txBody>
          <a:bodyPr>
            <a:normAutofit fontScale="92500" lnSpcReduction="10000"/>
          </a:bodyPr>
          <a:lstStyle/>
          <a:p>
            <a:r>
              <a:rPr lang="en-US" dirty="0"/>
              <a:t>Here, in accordance with the above-stated principles, the propriety of the Commission's decision presents us with two separate inquiries involving two separate standards of review</a:t>
            </a:r>
            <a:r>
              <a:rPr lang="en-US" dirty="0" smtClean="0"/>
              <a:t>.</a:t>
            </a:r>
          </a:p>
          <a:p>
            <a:r>
              <a:rPr lang="en-US" dirty="0" smtClean="0"/>
              <a:t>The </a:t>
            </a:r>
            <a:r>
              <a:rPr lang="en-US" dirty="0"/>
              <a:t>first issue on appeal involves the interpretation of section 6(f) of the Act </a:t>
            </a:r>
            <a:r>
              <a:rPr lang="en-US" dirty="0" smtClean="0"/>
              <a:t>and </a:t>
            </a:r>
            <a:r>
              <a:rPr lang="en-US" dirty="0"/>
              <a:t>a determination as to whether the Commission properly applied the rebuttable presumption set forth therein. This is an issue of law for which our standard of review is </a:t>
            </a:r>
            <a:r>
              <a:rPr lang="en-US" i="1" dirty="0"/>
              <a:t>de novo</a:t>
            </a:r>
            <a:r>
              <a:rPr lang="en-US" dirty="0"/>
              <a:t>. </a:t>
            </a:r>
            <a:endParaRPr lang="en-US" dirty="0" smtClean="0"/>
          </a:p>
          <a:p>
            <a:r>
              <a:rPr lang="en-US" dirty="0" smtClean="0"/>
              <a:t>The </a:t>
            </a:r>
            <a:r>
              <a:rPr lang="en-US" dirty="0"/>
              <a:t>second issue requires us to determine the propriety of the Commission's ultimate determination that the claimant's condition of ill-being was not causally related to his employment as a firefighter. This issue mandates that we confirm the Commission's </a:t>
            </a:r>
            <a:r>
              <a:rPr lang="en-US" dirty="0" smtClean="0"/>
              <a:t>decision unless </a:t>
            </a:r>
            <a:r>
              <a:rPr lang="en-US" dirty="0"/>
              <a:t>it is against the manifest weight of the evidence. </a:t>
            </a:r>
          </a:p>
        </p:txBody>
      </p:sp>
    </p:spTree>
    <p:extLst>
      <p:ext uri="{BB962C8B-B14F-4D97-AF65-F5344CB8AC3E}">
        <p14:creationId xmlns:p14="http://schemas.microsoft.com/office/powerpoint/2010/main" val="1686078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Simpson v. IWCC</a:t>
            </a:r>
            <a:br>
              <a:rPr lang="en-US" dirty="0" smtClean="0"/>
            </a:br>
            <a:r>
              <a:rPr lang="en-US" dirty="0" smtClean="0"/>
              <a:t>2017 IL App (3d) 160024WC</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Commission found that the petitioner was a firefighter at the time of his heart attack, a finding that we cannot say is against the manifest weight of the evidence because an opposite conclusion is not clearly apparent</a:t>
            </a:r>
            <a:r>
              <a:rPr lang="en-US" dirty="0" smtClean="0"/>
              <a:t>.</a:t>
            </a:r>
          </a:p>
          <a:p>
            <a:r>
              <a:rPr lang="en-US" dirty="0" smtClean="0"/>
              <a:t>Accordingly</a:t>
            </a:r>
            <a:r>
              <a:rPr lang="en-US" dirty="0"/>
              <a:t>, pursuant to section 6(f), the claimant's condition is </a:t>
            </a:r>
            <a:r>
              <a:rPr lang="en-US" dirty="0" err="1"/>
              <a:t>rebuttably</a:t>
            </a:r>
            <a:r>
              <a:rPr lang="en-US" dirty="0"/>
              <a:t> presumed to arise out of and in the course of the claimant's firefighting, and to be causally connected to the hazards or exposures of </a:t>
            </a:r>
            <a:r>
              <a:rPr lang="en-US" dirty="0" smtClean="0"/>
              <a:t>firefighting…the </a:t>
            </a:r>
            <a:r>
              <a:rPr lang="en-US" dirty="0"/>
              <a:t>issue becomes whether the Commission properly applied the presumption</a:t>
            </a:r>
            <a:r>
              <a:rPr lang="en-US" dirty="0" smtClean="0"/>
              <a:t>.</a:t>
            </a:r>
          </a:p>
          <a:p>
            <a:r>
              <a:rPr lang="en-US" dirty="0" smtClean="0"/>
              <a:t>Here</a:t>
            </a:r>
            <a:r>
              <a:rPr lang="en-US" dirty="0"/>
              <a:t>, as mentioned above, the Commission was aware of and specifically cited Thayer's bursting bubble hypothesis in its decision. In determining the amount of evidence required to terminate the effect of the presumption, the Commission determined that "strong" evidence was required, a higher standard than "some evidence", which this court found is required in </a:t>
            </a:r>
            <a:r>
              <a:rPr lang="en-US" i="1" dirty="0"/>
              <a:t>Johnston</a:t>
            </a:r>
            <a:r>
              <a:rPr lang="en-US" dirty="0"/>
              <a:t>. </a:t>
            </a:r>
          </a:p>
        </p:txBody>
      </p:sp>
    </p:spTree>
    <p:extLst>
      <p:ext uri="{BB962C8B-B14F-4D97-AF65-F5344CB8AC3E}">
        <p14:creationId xmlns:p14="http://schemas.microsoft.com/office/powerpoint/2010/main" val="100801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Simpson v. IWCC</a:t>
            </a:r>
            <a:br>
              <a:rPr lang="en-US" dirty="0" smtClean="0"/>
            </a:br>
            <a:r>
              <a:rPr lang="en-US" dirty="0" smtClean="0"/>
              <a:t>2017 IL App (3d) 160024WC</a:t>
            </a:r>
            <a:endParaRPr lang="en-US" dirty="0"/>
          </a:p>
        </p:txBody>
      </p:sp>
      <p:sp>
        <p:nvSpPr>
          <p:cNvPr id="3" name="Content Placeholder 2"/>
          <p:cNvSpPr>
            <a:spLocks noGrp="1"/>
          </p:cNvSpPr>
          <p:nvPr>
            <p:ph idx="1"/>
          </p:nvPr>
        </p:nvSpPr>
        <p:spPr/>
        <p:txBody>
          <a:bodyPr>
            <a:normAutofit fontScale="92500" lnSpcReduction="20000"/>
          </a:bodyPr>
          <a:lstStyle/>
          <a:p>
            <a:r>
              <a:rPr lang="en-US" dirty="0"/>
              <a:t>Having found that the Commission properly applied the presumption set forth in section 6(f) of the Act, we will proceed to determine whether the Commission's determination that the claimant's work as a firefighter did not cause his heart attack and underlying heart disease was against the manifest weight of the evidence. </a:t>
            </a:r>
            <a:endParaRPr lang="en-US" dirty="0" smtClean="0"/>
          </a:p>
          <a:p>
            <a:r>
              <a:rPr lang="en-US" dirty="0"/>
              <a:t>Applying the appropriate standard of review to the Commission's determination that the claimant's employment as a firefighter for the City was not a cause of the claimant's heart attack and underlying heart disease, we cannot say that an opposite conclusion is clearly apparent</a:t>
            </a:r>
            <a:r>
              <a:rPr lang="en-US" dirty="0" smtClean="0"/>
              <a:t>.</a:t>
            </a:r>
          </a:p>
          <a:p>
            <a:r>
              <a:rPr lang="en-US" dirty="0" smtClean="0"/>
              <a:t>The </a:t>
            </a:r>
            <a:r>
              <a:rPr lang="en-US" dirty="0"/>
              <a:t>Commission was very specific in its decision as to its reasoning and its findings regarding the evidence. It found Dr. </a:t>
            </a:r>
            <a:r>
              <a:rPr lang="en-US" dirty="0" err="1"/>
              <a:t>Fintel's</a:t>
            </a:r>
            <a:r>
              <a:rPr lang="en-US" dirty="0"/>
              <a:t> opinion to be more credible than that of Dr. Weaver because it found Dr. Fintel, as a cardiologist, is better credentialed and possessed a greater foundational understanding of the claimant's condition. </a:t>
            </a:r>
          </a:p>
        </p:txBody>
      </p:sp>
    </p:spTree>
    <p:extLst>
      <p:ext uri="{BB962C8B-B14F-4D97-AF65-F5344CB8AC3E}">
        <p14:creationId xmlns:p14="http://schemas.microsoft.com/office/powerpoint/2010/main" val="1734036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Simpson v. IWCC</a:t>
            </a:r>
            <a:br>
              <a:rPr lang="en-US" dirty="0" smtClean="0"/>
            </a:br>
            <a:r>
              <a:rPr lang="en-US" dirty="0" smtClean="0"/>
              <a:t>2017 IL App (3d) 160024WC (DISSENT)</a:t>
            </a:r>
            <a:endParaRPr lang="en-US" dirty="0"/>
          </a:p>
        </p:txBody>
      </p:sp>
      <p:sp>
        <p:nvSpPr>
          <p:cNvPr id="3" name="Content Placeholder 2"/>
          <p:cNvSpPr>
            <a:spLocks noGrp="1"/>
          </p:cNvSpPr>
          <p:nvPr>
            <p:ph idx="1"/>
          </p:nvPr>
        </p:nvSpPr>
        <p:spPr/>
        <p:txBody>
          <a:bodyPr>
            <a:normAutofit/>
          </a:bodyPr>
          <a:lstStyle/>
          <a:p>
            <a:r>
              <a:rPr lang="en-US" dirty="0"/>
              <a:t>The City could do this by presenting expert testimony that: (1) exposure to smoke or toxic fumes while fighting fires is not a risk factor for the claimant's heart disease; </a:t>
            </a:r>
            <a:r>
              <a:rPr lang="en-US" dirty="0" smtClean="0"/>
              <a:t>(</a:t>
            </a:r>
            <a:r>
              <a:rPr lang="en-US" dirty="0"/>
              <a:t>2) the claimant's particular level of exposure to smoke or toxic fumes on the job did not casually contribute to his heart disease (</a:t>
            </a:r>
            <a:r>
              <a:rPr lang="en-US" i="1" dirty="0"/>
              <a:t>i.e.</a:t>
            </a:r>
            <a:r>
              <a:rPr lang="en-US" dirty="0"/>
              <a:t>, it did not contribute </a:t>
            </a:r>
            <a:r>
              <a:rPr lang="en-US" dirty="0" smtClean="0"/>
              <a:t>the development </a:t>
            </a:r>
            <a:r>
              <a:rPr lang="en-US" dirty="0"/>
              <a:t>of such disease, aggravate or accelerate the disease, or aggravate or accelerate the claimant's ensuing heart attack). </a:t>
            </a:r>
          </a:p>
          <a:p>
            <a:r>
              <a:rPr lang="en-US" smtClean="0"/>
              <a:t>Here</a:t>
            </a:r>
            <a:r>
              <a:rPr lang="en-US" dirty="0"/>
              <a:t>, the City did neither. Instead, it presented Dr. </a:t>
            </a:r>
            <a:r>
              <a:rPr lang="en-US" dirty="0" err="1"/>
              <a:t>Fintel's</a:t>
            </a:r>
            <a:r>
              <a:rPr lang="en-US" dirty="0"/>
              <a:t> opinion that the claimant's heart disease was caused by non-occupational risk factors. </a:t>
            </a:r>
          </a:p>
        </p:txBody>
      </p:sp>
    </p:spTree>
    <p:extLst>
      <p:ext uri="{BB962C8B-B14F-4D97-AF65-F5344CB8AC3E}">
        <p14:creationId xmlns:p14="http://schemas.microsoft.com/office/powerpoint/2010/main" val="514998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Presumptions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Section 11 Intoxication: “there shall be a rebuttable presumption that the employee was intoxicated and that the intoxication was the proximate cause of the employee’s injury…may overcome the rebuttable presumption by the preponderance of the admissible evidence that the intoxication was not the sole proximate cause…of the accidental injuries.”</a:t>
            </a:r>
          </a:p>
          <a:p>
            <a:r>
              <a:rPr lang="en-US" dirty="0" smtClean="0"/>
              <a:t>Coal Miners: Miner employed for 10 years, “there shall be  a rebuttable </a:t>
            </a:r>
            <a:r>
              <a:rPr lang="en-US" dirty="0" smtClean="0"/>
              <a:t>presumption that </a:t>
            </a:r>
            <a:r>
              <a:rPr lang="en-US" dirty="0" smtClean="0"/>
              <a:t>pneumoconiosis arose out of such employment.” </a:t>
            </a:r>
          </a:p>
          <a:p>
            <a:r>
              <a:rPr lang="en-US" dirty="0" smtClean="0"/>
              <a:t>Section 8.7 Utilization Review: “there shall be a rebuttable presumption that the employer shall not be responsible for payment of additional compensation pursuant to Section 19(k)…”</a:t>
            </a:r>
          </a:p>
          <a:p>
            <a:r>
              <a:rPr lang="en-US" dirty="0" smtClean="0"/>
              <a:t>Section 19(l) Penalties: “A delay in payment of 14 days or more shall create a rebuttable presumption of unreasonable delay.”</a:t>
            </a:r>
          </a:p>
          <a:p>
            <a:r>
              <a:rPr lang="en-US" dirty="0" smtClean="0"/>
              <a:t>Mailbox rule: presumed to have reached its destination    </a:t>
            </a:r>
            <a:endParaRPr lang="en-US" dirty="0"/>
          </a:p>
        </p:txBody>
      </p:sp>
    </p:spTree>
    <p:extLst>
      <p:ext uri="{BB962C8B-B14F-4D97-AF65-F5344CB8AC3E}">
        <p14:creationId xmlns:p14="http://schemas.microsoft.com/office/powerpoint/2010/main" val="3846516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6(f)</a:t>
            </a:r>
            <a:endParaRPr lang="en-US" dirty="0"/>
          </a:p>
        </p:txBody>
      </p:sp>
      <p:sp>
        <p:nvSpPr>
          <p:cNvPr id="3" name="Content Placeholder 2"/>
          <p:cNvSpPr>
            <a:spLocks noGrp="1"/>
          </p:cNvSpPr>
          <p:nvPr>
            <p:ph idx="1"/>
          </p:nvPr>
        </p:nvSpPr>
        <p:spPr/>
        <p:txBody>
          <a:bodyPr>
            <a:normAutofit fontScale="92500" lnSpcReduction="20000"/>
          </a:bodyPr>
          <a:lstStyle/>
          <a:p>
            <a:r>
              <a:rPr lang="en-US" dirty="0"/>
              <a:t>“Any condition or impairment of health of an employee employed as a firefighter, emergency medical technician (EMT), or paramedic which results directly or indirectly from any </a:t>
            </a:r>
            <a:r>
              <a:rPr lang="en-US" dirty="0" smtClean="0"/>
              <a:t>blood borne </a:t>
            </a:r>
            <a:r>
              <a:rPr lang="en-US" dirty="0"/>
              <a:t>pathogen, lung or respiratory disease or condition, heart or vascular disease or condition, hypertension, tuberculosis, or cancer resulting in any disability (temporary, permanent, total, or partial) to the employee shall be </a:t>
            </a:r>
            <a:r>
              <a:rPr lang="en-US" dirty="0" err="1"/>
              <a:t>rebuttably</a:t>
            </a:r>
            <a:r>
              <a:rPr lang="en-US" dirty="0"/>
              <a:t> presumed to arise out of and in the course of the employee’s firefighting, EMT, or </a:t>
            </a:r>
            <a:r>
              <a:rPr lang="en-US" dirty="0" smtClean="0"/>
              <a:t>paramedic employment </a:t>
            </a:r>
            <a:r>
              <a:rPr lang="en-US" dirty="0"/>
              <a:t>and, further, shall be </a:t>
            </a:r>
            <a:r>
              <a:rPr lang="en-US" dirty="0" err="1"/>
              <a:t>rebuttably</a:t>
            </a:r>
            <a:r>
              <a:rPr lang="en-US" dirty="0"/>
              <a:t> presumed to be causally connected to the hazards or exposures of the </a:t>
            </a:r>
            <a:r>
              <a:rPr lang="en-US" dirty="0" smtClean="0"/>
              <a:t>employment. However</a:t>
            </a:r>
            <a:r>
              <a:rPr lang="en-US" dirty="0"/>
              <a:t>, this presumption shall not apply to any employee who has been employed as a firefighter, EMT, or paramedic for less than 5 years at the time he or she files an Application for Adjustment of Claim concerning this condition or impairment with the Illinois Workers’ Compensation Commission.” </a:t>
            </a:r>
            <a:r>
              <a:rPr lang="en-US" dirty="0" smtClean="0"/>
              <a:t> </a:t>
            </a:r>
            <a:endParaRPr lang="en-US" dirty="0"/>
          </a:p>
        </p:txBody>
      </p:sp>
    </p:spTree>
    <p:extLst>
      <p:ext uri="{BB962C8B-B14F-4D97-AF65-F5344CB8AC3E}">
        <p14:creationId xmlns:p14="http://schemas.microsoft.com/office/powerpoint/2010/main" val="1283770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t>Rule 301</a:t>
            </a:r>
            <a:r>
              <a:rPr lang="en-US" dirty="0"/>
              <a:t/>
            </a:r>
            <a:br>
              <a:rPr lang="en-US" dirty="0"/>
            </a:br>
            <a:r>
              <a:rPr lang="en-US" sz="4000" b="1" dirty="0"/>
              <a:t>Presumptions in General in Civil Actions </a:t>
            </a:r>
            <a:r>
              <a:rPr lang="en-US" sz="4000" b="1" dirty="0" smtClean="0"/>
              <a:t>and Proceedings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In </a:t>
            </a:r>
            <a:r>
              <a:rPr lang="en-US" dirty="0"/>
              <a:t>all civil actions and proceedings not otherwise provided for by rule, statute or court decision, a presumption imposes on the party against whom it is directed the burden of going forward with evidence to rebut or meet the presumption, but does not shift to such party the burden of proof in the sense of the risk of </a:t>
            </a:r>
            <a:r>
              <a:rPr lang="en-US" dirty="0" err="1"/>
              <a:t>nonpersuasion</a:t>
            </a:r>
            <a:r>
              <a:rPr lang="en-US" dirty="0"/>
              <a:t>, which remains throughout the trial upon the party on whom it was originally cast.</a:t>
            </a:r>
          </a:p>
          <a:p>
            <a:endParaRPr lang="en-US" dirty="0"/>
          </a:p>
        </p:txBody>
      </p:sp>
    </p:spTree>
    <p:extLst>
      <p:ext uri="{BB962C8B-B14F-4D97-AF65-F5344CB8AC3E}">
        <p14:creationId xmlns:p14="http://schemas.microsoft.com/office/powerpoint/2010/main" val="2897286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Kevin Johnston v. East Dundee FPD</a:t>
            </a:r>
            <a:br>
              <a:rPr lang="en-US" dirty="0" smtClean="0"/>
            </a:br>
            <a:r>
              <a:rPr lang="en-US" dirty="0" smtClean="0"/>
              <a:t>14WC006647; 15IWCC0393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Arbitration decision, 19(b)/8(a), </a:t>
            </a:r>
          </a:p>
          <a:p>
            <a:r>
              <a:rPr lang="en-US" dirty="0" smtClean="0"/>
              <a:t>42 year old firefighter suffers VF arrest, undergoes quadruple by-pass</a:t>
            </a:r>
          </a:p>
          <a:p>
            <a:r>
              <a:rPr lang="en-US" dirty="0" smtClean="0"/>
              <a:t>HX of snow-blowing?</a:t>
            </a:r>
          </a:p>
          <a:p>
            <a:r>
              <a:rPr lang="en-US" dirty="0" smtClean="0"/>
              <a:t>Dr. Berry, Pet. cardiologist: “Could have happened at rest”</a:t>
            </a:r>
          </a:p>
          <a:p>
            <a:r>
              <a:rPr lang="en-US" dirty="0" smtClean="0"/>
              <a:t>Dr. Fintel, Resp. expert, pre-existing &amp; work not risk factor (“questioned about elements of statutory presumption”)</a:t>
            </a:r>
          </a:p>
          <a:p>
            <a:r>
              <a:rPr lang="en-US" dirty="0" smtClean="0"/>
              <a:t>“Presumption applies regardless of whether or not the claimant can initially prove that the condition was the direct result of one of the enumerated jobs…the crux of the issue is whether or not Respondent rebutted the presumption in question.”</a:t>
            </a:r>
          </a:p>
          <a:p>
            <a:r>
              <a:rPr lang="en-US" dirty="0" smtClean="0"/>
              <a:t>“Based on the above, and the record taken as a whole, the Arbitrator finds that Respondent successfully rebutted the presumption outlined in 6(f) by showing that Petitioner’s pre-existing coronary artery disease alone was the cause of the event…”</a:t>
            </a:r>
          </a:p>
          <a:p>
            <a:r>
              <a:rPr lang="en-US" dirty="0" smtClean="0"/>
              <a:t>IWCC affirms &amp; adopts; Circuit Court confirms   </a:t>
            </a:r>
          </a:p>
          <a:p>
            <a:endParaRPr lang="en-US" dirty="0"/>
          </a:p>
        </p:txBody>
      </p:sp>
    </p:spTree>
    <p:extLst>
      <p:ext uri="{BB962C8B-B14F-4D97-AF65-F5344CB8AC3E}">
        <p14:creationId xmlns:p14="http://schemas.microsoft.com/office/powerpoint/2010/main" val="3261029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Johnston v. IWCC</a:t>
            </a:r>
            <a:br>
              <a:rPr lang="en-US" dirty="0" smtClean="0"/>
            </a:br>
            <a:r>
              <a:rPr lang="en-US" dirty="0" smtClean="0"/>
              <a:t>2017 IL App (2d) 160010WC</a:t>
            </a:r>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Petitioner first </a:t>
            </a:r>
            <a:r>
              <a:rPr lang="en-US" dirty="0"/>
              <a:t>asserts </a:t>
            </a:r>
            <a:r>
              <a:rPr lang="en-US" dirty="0" smtClean="0"/>
              <a:t>IWCC erred </a:t>
            </a:r>
            <a:r>
              <a:rPr lang="en-US" dirty="0"/>
              <a:t>in finding the employer had successfully rebutted the presumption found in </a:t>
            </a:r>
            <a:r>
              <a:rPr lang="en-US" dirty="0" smtClean="0"/>
              <a:t>Section 6(f).</a:t>
            </a:r>
          </a:p>
          <a:p>
            <a:r>
              <a:rPr lang="en-US" dirty="0" smtClean="0"/>
              <a:t>Petitioner contends </a:t>
            </a:r>
            <a:r>
              <a:rPr lang="en-US" dirty="0"/>
              <a:t>that the evidence showing he had other risk factors for developing coronary artery disease was insufficient to rebut the presumption that his coronary artery disease arose out of his employment as a firefighter</a:t>
            </a:r>
            <a:r>
              <a:rPr lang="en-US" dirty="0" smtClean="0"/>
              <a:t>.</a:t>
            </a:r>
          </a:p>
          <a:p>
            <a:r>
              <a:rPr lang="en-US" dirty="0" smtClean="0"/>
              <a:t>We </a:t>
            </a:r>
            <a:r>
              <a:rPr lang="en-US" dirty="0"/>
              <a:t>will review </a:t>
            </a:r>
            <a:r>
              <a:rPr lang="en-US" dirty="0" smtClean="0"/>
              <a:t>IWCC determination </a:t>
            </a:r>
            <a:r>
              <a:rPr lang="en-US" dirty="0"/>
              <a:t>that the employer presented sufficient evidence to rebut the statutory presumption under the manifest weight of the evidence standard</a:t>
            </a:r>
            <a:r>
              <a:rPr lang="en-US" dirty="0" smtClean="0"/>
              <a:t>.</a:t>
            </a:r>
          </a:p>
          <a:p>
            <a:r>
              <a:rPr lang="en-US" dirty="0" smtClean="0"/>
              <a:t> The </a:t>
            </a:r>
            <a:r>
              <a:rPr lang="en-US" dirty="0"/>
              <a:t>prevailing theory regarding presumptions that Illinois follows and </a:t>
            </a:r>
            <a:r>
              <a:rPr lang="en-US" i="1" dirty="0" err="1"/>
              <a:t>Diederich</a:t>
            </a:r>
            <a:r>
              <a:rPr lang="en-US" i="1" dirty="0"/>
              <a:t> </a:t>
            </a:r>
            <a:r>
              <a:rPr lang="en-US" dirty="0"/>
              <a:t>speaks about is Thayer’s bursting-bubble hypothesis: once evidence is introduced contrary to the presumption, the bubble bursts and the presumption vanishes.” </a:t>
            </a:r>
            <a:r>
              <a:rPr lang="en-US" dirty="0" smtClean="0"/>
              <a:t>In </a:t>
            </a:r>
            <a:r>
              <a:rPr lang="en-US" dirty="0"/>
              <a:t>other words, once evidence has been presented to rebut the presumption, the metaphorical bubble bursts and the trier of fact must then consider the evidence presented in the case as if the presumption had never existed. </a:t>
            </a:r>
          </a:p>
        </p:txBody>
      </p:sp>
    </p:spTree>
    <p:extLst>
      <p:ext uri="{BB962C8B-B14F-4D97-AF65-F5344CB8AC3E}">
        <p14:creationId xmlns:p14="http://schemas.microsoft.com/office/powerpoint/2010/main" val="132204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Johnston v. IWCC</a:t>
            </a:r>
            <a:br>
              <a:rPr lang="en-US" dirty="0" smtClean="0"/>
            </a:br>
            <a:r>
              <a:rPr lang="en-US" dirty="0" smtClean="0"/>
              <a:t>2017 IL App (2d) 160010WC</a:t>
            </a:r>
            <a:endParaRPr lang="en-US" dirty="0"/>
          </a:p>
        </p:txBody>
      </p:sp>
      <p:sp>
        <p:nvSpPr>
          <p:cNvPr id="4" name="Content Placeholder 3"/>
          <p:cNvSpPr>
            <a:spLocks noGrp="1"/>
          </p:cNvSpPr>
          <p:nvPr>
            <p:ph idx="1"/>
          </p:nvPr>
        </p:nvSpPr>
        <p:spPr/>
        <p:txBody>
          <a:bodyPr>
            <a:normAutofit fontScale="77500" lnSpcReduction="20000"/>
          </a:bodyPr>
          <a:lstStyle/>
          <a:p>
            <a:r>
              <a:rPr lang="en-US" dirty="0" smtClean="0"/>
              <a:t>Section </a:t>
            </a:r>
            <a:r>
              <a:rPr lang="en-US" dirty="0"/>
              <a:t>6(f) is silent as to the amount of evidence required to rebut the presumption therein. As such, we must determine, as a matter of statutory construction, whether the rebuttable presumption provided for in section 6(f) falls into the strong or ordinary category, requiring either clear and convincing evidence or merely “some evidence,” respectively, to the contrary</a:t>
            </a:r>
            <a:r>
              <a:rPr lang="en-US" dirty="0" smtClean="0"/>
              <a:t>.</a:t>
            </a:r>
          </a:p>
          <a:p>
            <a:r>
              <a:rPr lang="en-US" dirty="0" smtClean="0"/>
              <a:t>Because </a:t>
            </a:r>
            <a:r>
              <a:rPr lang="en-US" dirty="0"/>
              <a:t>the task before us is one of statutory interpretation, we employ a </a:t>
            </a:r>
            <a:r>
              <a:rPr lang="en-US" i="1" dirty="0"/>
              <a:t>de novo </a:t>
            </a:r>
            <a:r>
              <a:rPr lang="en-US" dirty="0"/>
              <a:t>standard of review</a:t>
            </a:r>
            <a:r>
              <a:rPr lang="en-US" dirty="0" smtClean="0"/>
              <a:t>.</a:t>
            </a:r>
          </a:p>
          <a:p>
            <a:r>
              <a:rPr lang="en-US" dirty="0" smtClean="0"/>
              <a:t>Unable </a:t>
            </a:r>
            <a:r>
              <a:rPr lang="en-US" dirty="0"/>
              <a:t>to discern from the language of the Act the amount of evidence necessary to overcome the rebuttable </a:t>
            </a:r>
            <a:r>
              <a:rPr lang="en-US" dirty="0" smtClean="0"/>
              <a:t>presumption…We </a:t>
            </a:r>
            <a:r>
              <a:rPr lang="en-US" dirty="0"/>
              <a:t>consider the legislative history behind section 6(f) to determine the legislature’s intent</a:t>
            </a:r>
            <a:r>
              <a:rPr lang="en-US" dirty="0" smtClean="0"/>
              <a:t>.</a:t>
            </a:r>
          </a:p>
          <a:p>
            <a:r>
              <a:rPr lang="en-US" dirty="0" smtClean="0"/>
              <a:t>Based </a:t>
            </a:r>
            <a:r>
              <a:rPr lang="en-US" dirty="0"/>
              <a:t>on the above legislative history, we find that section 6(f) does not involve a strong rebuttable presumption, requiring clear and convincing evidence. Rather, we conclude that the legislature intended an ordinary rebuttable presumption to apply, simply requiring the employer to offer </a:t>
            </a:r>
            <a:r>
              <a:rPr lang="en-US" i="1" dirty="0"/>
              <a:t>some </a:t>
            </a:r>
            <a:r>
              <a:rPr lang="en-US" dirty="0"/>
              <a:t>evidence sufficient to support a finding that something other than claimant’s occupation as a firefighter caused his condition. </a:t>
            </a:r>
          </a:p>
        </p:txBody>
      </p:sp>
    </p:spTree>
    <p:extLst>
      <p:ext uri="{BB962C8B-B14F-4D97-AF65-F5344CB8AC3E}">
        <p14:creationId xmlns:p14="http://schemas.microsoft.com/office/powerpoint/2010/main" val="219294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Johnston v. IWCC</a:t>
            </a:r>
            <a:br>
              <a:rPr lang="en-US" dirty="0" smtClean="0"/>
            </a:br>
            <a:r>
              <a:rPr lang="en-US" dirty="0" smtClean="0"/>
              <a:t>2017 IL App (2d) 160010WC</a:t>
            </a:r>
            <a:endParaRPr lang="en-US" dirty="0"/>
          </a:p>
        </p:txBody>
      </p:sp>
      <p:sp>
        <p:nvSpPr>
          <p:cNvPr id="4" name="Content Placeholder 3"/>
          <p:cNvSpPr>
            <a:spLocks noGrp="1"/>
          </p:cNvSpPr>
          <p:nvPr>
            <p:ph idx="1"/>
          </p:nvPr>
        </p:nvSpPr>
        <p:spPr/>
        <p:txBody>
          <a:bodyPr>
            <a:normAutofit fontScale="70000" lnSpcReduction="20000"/>
          </a:bodyPr>
          <a:lstStyle/>
          <a:p>
            <a:r>
              <a:rPr lang="en-US" dirty="0"/>
              <a:t>The presumed fact here is that claimant’s coronary artery disease—not just the cardiac event—arose out of his employment as a firefighter. Thus, the issue before us is whether the evidence introduced by the employer was sufficient to rebut the presumed fact as we have stated it. </a:t>
            </a:r>
            <a:endParaRPr lang="en-US" dirty="0" smtClean="0"/>
          </a:p>
          <a:p>
            <a:r>
              <a:rPr lang="en-US" dirty="0"/>
              <a:t>Consequently, the determinative issue here is whether the employer successfully rebutted the presumption that claimant’s coronary artery disease arose out of and in the course of his employment. </a:t>
            </a:r>
            <a:endParaRPr lang="en-US" dirty="0" smtClean="0"/>
          </a:p>
          <a:p>
            <a:r>
              <a:rPr lang="en-US" dirty="0"/>
              <a:t>Dr. </a:t>
            </a:r>
            <a:r>
              <a:rPr lang="en-US" dirty="0" err="1"/>
              <a:t>Fintel’s</a:t>
            </a:r>
            <a:r>
              <a:rPr lang="en-US" dirty="0"/>
              <a:t> testimony stands in opposition to the presumed fact that claimant’s coronary artery disease arose out of his employment. Given this evidence and that the employer needed only to rebut the section 6(f) presumption by presenting </a:t>
            </a:r>
            <a:r>
              <a:rPr lang="en-US" i="1" dirty="0"/>
              <a:t>some </a:t>
            </a:r>
            <a:r>
              <a:rPr lang="en-US" dirty="0"/>
              <a:t>contrary evidence, we find the presumption was rebutted. Accordingly, the Commission’s finding on this issue was not against the manifest weight of the evidence</a:t>
            </a:r>
            <a:r>
              <a:rPr lang="en-US" dirty="0" smtClean="0"/>
              <a:t>.</a:t>
            </a:r>
          </a:p>
          <a:p>
            <a:r>
              <a:rPr lang="en-US" dirty="0" smtClean="0"/>
              <a:t>Nothing indicates </a:t>
            </a:r>
            <a:r>
              <a:rPr lang="en-US" dirty="0"/>
              <a:t>the legislature intended that an employer be required to eliminate any occupational exposure as a possible contributing cause of a claimant’s condition in order to successfully rebut the </a:t>
            </a:r>
            <a:r>
              <a:rPr lang="en-US" dirty="0" smtClean="0"/>
              <a:t>presumption.</a:t>
            </a:r>
          </a:p>
          <a:p>
            <a:r>
              <a:rPr lang="en-US" dirty="0" smtClean="0"/>
              <a:t>If Respondent is </a:t>
            </a:r>
            <a:r>
              <a:rPr lang="en-US" dirty="0"/>
              <a:t>successful in rebutting the section 6(f) presumption, </a:t>
            </a:r>
            <a:r>
              <a:rPr lang="en-US" i="1" dirty="0"/>
              <a:t>at that point </a:t>
            </a:r>
            <a:r>
              <a:rPr lang="en-US" i="1" dirty="0" smtClean="0"/>
              <a:t>Petitioner m</a:t>
            </a:r>
            <a:r>
              <a:rPr lang="en-US" dirty="0" smtClean="0"/>
              <a:t>ay</a:t>
            </a:r>
            <a:r>
              <a:rPr lang="en-US" dirty="0"/>
              <a:t>, if the evidence supports it, assert that his occupational exposure was </a:t>
            </a:r>
            <a:r>
              <a:rPr lang="en-US" i="1" dirty="0"/>
              <a:t>a </a:t>
            </a:r>
            <a:r>
              <a:rPr lang="en-US" dirty="0"/>
              <a:t>cause of his condition of ill-being, along the lines of </a:t>
            </a:r>
            <a:r>
              <a:rPr lang="en-US" i="1" dirty="0" err="1"/>
              <a:t>Sisbro</a:t>
            </a:r>
            <a:r>
              <a:rPr lang="en-US" dirty="0"/>
              <a:t>, thus entitling him to an award of benefits. </a:t>
            </a:r>
          </a:p>
        </p:txBody>
      </p:sp>
    </p:spTree>
    <p:extLst>
      <p:ext uri="{BB962C8B-B14F-4D97-AF65-F5344CB8AC3E}">
        <p14:creationId xmlns:p14="http://schemas.microsoft.com/office/powerpoint/2010/main" val="2549042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Johnston v. IWCC</a:t>
            </a:r>
            <a:br>
              <a:rPr lang="en-US" dirty="0" smtClean="0"/>
            </a:br>
            <a:r>
              <a:rPr lang="en-US" dirty="0" smtClean="0"/>
              <a:t>2017 IL App (2d) 160010WC</a:t>
            </a:r>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When the presumption vanishes, </a:t>
            </a:r>
            <a:r>
              <a:rPr lang="en-US" dirty="0"/>
              <a:t>the parties proceed as if the presumption never existed. Accordingly, we now consider </a:t>
            </a:r>
            <a:r>
              <a:rPr lang="en-US" dirty="0" smtClean="0"/>
              <a:t>Petitioner’s  </a:t>
            </a:r>
            <a:r>
              <a:rPr lang="en-US" dirty="0"/>
              <a:t>alternative argument that </a:t>
            </a:r>
            <a:r>
              <a:rPr lang="en-US" dirty="0" smtClean="0"/>
              <a:t>IWCC finding </a:t>
            </a:r>
            <a:r>
              <a:rPr lang="en-US" dirty="0"/>
              <a:t>that his heart attack did not arise out of a work accident was against the manifest weight of the evidence</a:t>
            </a:r>
            <a:r>
              <a:rPr lang="en-US" dirty="0" smtClean="0"/>
              <a:t>.</a:t>
            </a:r>
          </a:p>
          <a:p>
            <a:r>
              <a:rPr lang="en-US" dirty="0" smtClean="0"/>
              <a:t>Here</a:t>
            </a:r>
            <a:r>
              <a:rPr lang="en-US" dirty="0"/>
              <a:t>, the employer does not dispute that claimant’s heart attack occurred in the course of his employment. Thus, our focus is limited to whether claimant’s heart attack occurred “while [he was] shoveling snow in [the] fire department parking lot” as he alleged in his application for adjustment of claim</a:t>
            </a:r>
            <a:r>
              <a:rPr lang="en-US" dirty="0" smtClean="0"/>
              <a:t>.</a:t>
            </a:r>
          </a:p>
          <a:p>
            <a:r>
              <a:rPr lang="en-US" dirty="0" smtClean="0"/>
              <a:t>Based </a:t>
            </a:r>
            <a:r>
              <a:rPr lang="en-US" dirty="0"/>
              <a:t>on our review of the record, we cannot say </a:t>
            </a:r>
            <a:r>
              <a:rPr lang="en-US" dirty="0" smtClean="0"/>
              <a:t>IWCC finding </a:t>
            </a:r>
            <a:r>
              <a:rPr lang="en-US" dirty="0"/>
              <a:t>that </a:t>
            </a:r>
            <a:r>
              <a:rPr lang="en-US" dirty="0" smtClean="0"/>
              <a:t>Petitioner was </a:t>
            </a:r>
            <a:r>
              <a:rPr lang="en-US" dirty="0"/>
              <a:t>not removing snow at the time of his heart attack was error. Thus, </a:t>
            </a:r>
            <a:r>
              <a:rPr lang="en-US" dirty="0" smtClean="0"/>
              <a:t>IWCC determination </a:t>
            </a:r>
            <a:r>
              <a:rPr lang="en-US" dirty="0"/>
              <a:t>that </a:t>
            </a:r>
            <a:r>
              <a:rPr lang="en-US" dirty="0" smtClean="0"/>
              <a:t>Petitioner’s heart </a:t>
            </a:r>
            <a:r>
              <a:rPr lang="en-US" dirty="0"/>
              <a:t>attack did not arise out of his employment was not against the manifest weight of the evidence</a:t>
            </a:r>
            <a:r>
              <a:rPr lang="en-US" dirty="0" smtClean="0"/>
              <a:t>.</a:t>
            </a:r>
          </a:p>
          <a:p>
            <a:r>
              <a:rPr lang="en-US" dirty="0" smtClean="0"/>
              <a:t>Dr</a:t>
            </a:r>
            <a:r>
              <a:rPr lang="en-US" dirty="0"/>
              <a:t>. Berry did not opine that </a:t>
            </a:r>
            <a:r>
              <a:rPr lang="en-US" dirty="0" smtClean="0"/>
              <a:t>Petitioner’s occupational </a:t>
            </a:r>
            <a:r>
              <a:rPr lang="en-US" dirty="0"/>
              <a:t>exposure contributed to cause his disease. </a:t>
            </a:r>
            <a:r>
              <a:rPr lang="en-US" dirty="0" smtClean="0"/>
              <a:t>Petitioner failed </a:t>
            </a:r>
            <a:r>
              <a:rPr lang="en-US" dirty="0"/>
              <a:t>to establish a causal connection existed between his occupational exposure and coronary artery disease. </a:t>
            </a:r>
          </a:p>
        </p:txBody>
      </p:sp>
    </p:spTree>
    <p:extLst>
      <p:ext uri="{BB962C8B-B14F-4D97-AF65-F5344CB8AC3E}">
        <p14:creationId xmlns:p14="http://schemas.microsoft.com/office/powerpoint/2010/main" val="2890716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Johnston v. IWCC</a:t>
            </a:r>
            <a:br>
              <a:rPr lang="en-US" dirty="0" smtClean="0"/>
            </a:br>
            <a:r>
              <a:rPr lang="en-US" dirty="0" smtClean="0"/>
              <a:t>2017 IL App (2d) 160010WC</a:t>
            </a:r>
            <a:br>
              <a:rPr lang="en-US" dirty="0" smtClean="0"/>
            </a:br>
            <a:r>
              <a:rPr lang="en-US" dirty="0" smtClean="0"/>
              <a:t> (DISSENT)</a:t>
            </a:r>
            <a:endParaRPr lang="en-US" dirty="0"/>
          </a:p>
        </p:txBody>
      </p:sp>
      <p:sp>
        <p:nvSpPr>
          <p:cNvPr id="4" name="Content Placeholder 3"/>
          <p:cNvSpPr>
            <a:spLocks noGrp="1"/>
          </p:cNvSpPr>
          <p:nvPr>
            <p:ph idx="1"/>
          </p:nvPr>
        </p:nvSpPr>
        <p:spPr/>
        <p:txBody>
          <a:bodyPr>
            <a:normAutofit fontScale="70000" lnSpcReduction="20000"/>
          </a:bodyPr>
          <a:lstStyle/>
          <a:p>
            <a:r>
              <a:rPr lang="en-US" dirty="0"/>
              <a:t>To rebut the presumption, the opposing party must present evidence that is </a:t>
            </a:r>
            <a:r>
              <a:rPr lang="en-US" dirty="0" smtClean="0"/>
              <a:t>sufficient </a:t>
            </a:r>
            <a:r>
              <a:rPr lang="en-US" dirty="0"/>
              <a:t>to support a finding of the nonexistence of the presumed </a:t>
            </a:r>
            <a:r>
              <a:rPr lang="en-US" dirty="0" smtClean="0"/>
              <a:t>fact.</a:t>
            </a:r>
          </a:p>
          <a:p>
            <a:r>
              <a:rPr lang="en-US" dirty="0" smtClean="0"/>
              <a:t>Here</a:t>
            </a:r>
            <a:r>
              <a:rPr lang="en-US" dirty="0"/>
              <a:t>, the presumed fact is that </a:t>
            </a:r>
            <a:r>
              <a:rPr lang="en-US" dirty="0" smtClean="0"/>
              <a:t>Petitioner’s cardiovascular </a:t>
            </a:r>
            <a:r>
              <a:rPr lang="en-US" dirty="0"/>
              <a:t>condition and ensuing heart attack were causally connected to his employment as a firefighter</a:t>
            </a:r>
            <a:r>
              <a:rPr lang="en-US" dirty="0" smtClean="0"/>
              <a:t>.</a:t>
            </a:r>
          </a:p>
          <a:p>
            <a:r>
              <a:rPr lang="en-US" dirty="0" smtClean="0"/>
              <a:t>The </a:t>
            </a:r>
            <a:r>
              <a:rPr lang="en-US" dirty="0"/>
              <a:t>statutory presumption of causation in this case required the fact finder to presume that the </a:t>
            </a:r>
            <a:r>
              <a:rPr lang="en-US" dirty="0" smtClean="0"/>
              <a:t>Petitioner’s work </a:t>
            </a:r>
            <a:r>
              <a:rPr lang="en-US" dirty="0"/>
              <a:t>as a firefighter was </a:t>
            </a:r>
            <a:r>
              <a:rPr lang="en-US" i="1" dirty="0"/>
              <a:t>a contributing cause </a:t>
            </a:r>
            <a:r>
              <a:rPr lang="en-US" dirty="0"/>
              <a:t>of his underlying cardiovascular condition, which caused his heart attack and his ensuing disability</a:t>
            </a:r>
            <a:r>
              <a:rPr lang="en-US" dirty="0" smtClean="0"/>
              <a:t>.</a:t>
            </a:r>
          </a:p>
          <a:p>
            <a:r>
              <a:rPr lang="en-US" dirty="0" smtClean="0"/>
              <a:t>To </a:t>
            </a:r>
            <a:r>
              <a:rPr lang="en-US" dirty="0"/>
              <a:t>rebut this presumption, the employer was required to present some contrary evidence suggesting that the </a:t>
            </a:r>
            <a:r>
              <a:rPr lang="en-US" dirty="0" smtClean="0"/>
              <a:t>Petitioner’s employment </a:t>
            </a:r>
            <a:r>
              <a:rPr lang="en-US" dirty="0"/>
              <a:t>was not a contributing cause of his cardiovascular </a:t>
            </a:r>
            <a:r>
              <a:rPr lang="en-US" dirty="0" smtClean="0"/>
              <a:t>condition</a:t>
            </a:r>
          </a:p>
          <a:p>
            <a:r>
              <a:rPr lang="en-US" dirty="0" smtClean="0"/>
              <a:t>Foot </a:t>
            </a:r>
            <a:r>
              <a:rPr lang="en-US" smtClean="0"/>
              <a:t>note: An </a:t>
            </a:r>
            <a:r>
              <a:rPr lang="en-US" dirty="0"/>
              <a:t>employer cannot rebut this presumed fact merely by pointing to other potentially contributing causes. Rather, it must present evidence sufficient to support a finding that the claimant’s employment was not a contributing cause. </a:t>
            </a:r>
            <a:endParaRPr lang="en-US" dirty="0" smtClean="0"/>
          </a:p>
          <a:p>
            <a:r>
              <a:rPr lang="en-US" dirty="0" smtClean="0"/>
              <a:t>Expert </a:t>
            </a:r>
            <a:r>
              <a:rPr lang="en-US" dirty="0"/>
              <a:t>opinion testimony that (1) exposure to smoke or toxic fumes while fighting fires is not a risk factor for </a:t>
            </a:r>
            <a:r>
              <a:rPr lang="en-US" dirty="0" smtClean="0"/>
              <a:t>cardiovascular </a:t>
            </a:r>
            <a:r>
              <a:rPr lang="en-US" dirty="0"/>
              <a:t>condition, or (2) the </a:t>
            </a:r>
            <a:r>
              <a:rPr lang="en-US" dirty="0" smtClean="0"/>
              <a:t>particular </a:t>
            </a:r>
            <a:r>
              <a:rPr lang="en-US" dirty="0"/>
              <a:t>level of exposure to smoke or toxic fumes on the job did not casually contribute to his cardiovascular condition. </a:t>
            </a:r>
            <a:r>
              <a:rPr lang="en-US" dirty="0" smtClean="0"/>
              <a:t> </a:t>
            </a:r>
            <a:endParaRPr lang="en-US" dirty="0"/>
          </a:p>
        </p:txBody>
      </p:sp>
    </p:spTree>
    <p:extLst>
      <p:ext uri="{BB962C8B-B14F-4D97-AF65-F5344CB8AC3E}">
        <p14:creationId xmlns:p14="http://schemas.microsoft.com/office/powerpoint/2010/main" val="106135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2504</Words>
  <Application>Microsoft Office PowerPoint</Application>
  <PresentationFormat>Widescreen</PresentationFormat>
  <Paragraphs>80</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WCLA MCLE 5-3-2017</vt:lpstr>
      <vt:lpstr>Section 6(f)</vt:lpstr>
      <vt:lpstr> Rule 301 Presumptions in General in Civil Actions and Proceedings </vt:lpstr>
      <vt:lpstr>Kevin Johnston v. East Dundee FPD 14WC006647; 15IWCC0393</vt:lpstr>
      <vt:lpstr>Johnston v. IWCC 2017 IL App (2d) 160010WC</vt:lpstr>
      <vt:lpstr>Johnston v. IWCC 2017 IL App (2d) 160010WC</vt:lpstr>
      <vt:lpstr>Johnston v. IWCC 2017 IL App (2d) 160010WC</vt:lpstr>
      <vt:lpstr>Johnston v. IWCC 2017 IL App (2d) 160010WC</vt:lpstr>
      <vt:lpstr>Johnston v. IWCC 2017 IL App (2d) 160010WC  (DISSENT)</vt:lpstr>
      <vt:lpstr>Carl Simpson v. City of Peoria 08WC022849; 15 IWCC 0037</vt:lpstr>
      <vt:lpstr>Carl Simpson v. City of Peoria 08WC022849; 15 IWCC 0037</vt:lpstr>
      <vt:lpstr>Simpson v. IWCC 2017 IL App (3d) 160024WC</vt:lpstr>
      <vt:lpstr>Simpson v. IWCC 2017 IL App (3d) 160024WC</vt:lpstr>
      <vt:lpstr>Simpson v. IWCC 2017 IL App (3d) 160024WC</vt:lpstr>
      <vt:lpstr>Simpson v. IWCC 2017 IL App (3d) 160024WC (DISSENT)</vt:lpstr>
      <vt:lpstr>Other Presumptions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5-3-2017</dc:title>
  <dc:creator>David B. Menchetti</dc:creator>
  <cp:lastModifiedBy>David B. Menchetti</cp:lastModifiedBy>
  <cp:revision>25</cp:revision>
  <cp:lastPrinted>2017-05-02T16:59:08Z</cp:lastPrinted>
  <dcterms:created xsi:type="dcterms:W3CDTF">2017-04-28T12:01:22Z</dcterms:created>
  <dcterms:modified xsi:type="dcterms:W3CDTF">2017-05-02T16:59:10Z</dcterms:modified>
</cp:coreProperties>
</file>