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6" r:id="rId2"/>
    <p:sldId id="265" r:id="rId3"/>
    <p:sldId id="261" r:id="rId4"/>
    <p:sldId id="257" r:id="rId5"/>
    <p:sldId id="260" r:id="rId6"/>
    <p:sldId id="258" r:id="rId7"/>
    <p:sldId id="268" r:id="rId8"/>
    <p:sldId id="269" r:id="rId9"/>
    <p:sldId id="259" r:id="rId10"/>
    <p:sldId id="270" r:id="rId11"/>
    <p:sldId id="271" r:id="rId12"/>
    <p:sldId id="267" r:id="rId13"/>
    <p:sldId id="263" r:id="rId14"/>
    <p:sldId id="264" r:id="rId15"/>
    <p:sldId id="272"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A3EC82B-BC23-4272-9BBF-E60905B6253F}" type="slidenum">
              <a:rPr lang="en-US" smtClean="0"/>
              <a:t>‹#›</a:t>
            </a:fld>
            <a:endParaRPr lang="en-US"/>
          </a:p>
        </p:txBody>
      </p:sp>
    </p:spTree>
    <p:extLst>
      <p:ext uri="{BB962C8B-B14F-4D97-AF65-F5344CB8AC3E}">
        <p14:creationId xmlns:p14="http://schemas.microsoft.com/office/powerpoint/2010/main" val="81995583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CEC3B7C-EBCB-4744-9603-29824D75C29F}" type="slidenum">
              <a:rPr lang="en-US" smtClean="0"/>
              <a:t>‹#›</a:t>
            </a:fld>
            <a:endParaRPr lang="en-US"/>
          </a:p>
        </p:txBody>
      </p:sp>
    </p:spTree>
    <p:extLst>
      <p:ext uri="{BB962C8B-B14F-4D97-AF65-F5344CB8AC3E}">
        <p14:creationId xmlns:p14="http://schemas.microsoft.com/office/powerpoint/2010/main" val="16284032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EC3B7C-EBCB-4744-9603-29824D75C29F}"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608563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4346B2-627E-4E12-8580-72A40711077E}"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179163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346B2-627E-4E12-8580-72A40711077E}"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2389413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346B2-627E-4E12-8580-72A40711077E}"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136092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346B2-627E-4E12-8580-72A40711077E}"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151347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346B2-627E-4E12-8580-72A40711077E}"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361325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4346B2-627E-4E12-8580-72A40711077E}"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222608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346B2-627E-4E12-8580-72A40711077E}"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188897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346B2-627E-4E12-8580-72A40711077E}" type="datetimeFigureOut">
              <a:rPr lang="en-US" smtClean="0"/>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42848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346B2-627E-4E12-8580-72A40711077E}" type="datetimeFigureOut">
              <a:rPr lang="en-US" smtClean="0"/>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176757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346B2-627E-4E12-8580-72A40711077E}"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114116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346B2-627E-4E12-8580-72A40711077E}"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F0E853-1084-4846-A569-E70FB648BC33}" type="slidenum">
              <a:rPr lang="en-US" smtClean="0"/>
              <a:t>‹#›</a:t>
            </a:fld>
            <a:endParaRPr lang="en-US"/>
          </a:p>
        </p:txBody>
      </p:sp>
    </p:spTree>
    <p:extLst>
      <p:ext uri="{BB962C8B-B14F-4D97-AF65-F5344CB8AC3E}">
        <p14:creationId xmlns:p14="http://schemas.microsoft.com/office/powerpoint/2010/main" val="3458463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346B2-627E-4E12-8580-72A40711077E}" type="datetimeFigureOut">
              <a:rPr lang="en-US" smtClean="0"/>
              <a:t>11/15/2016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F0E853-1084-4846-A569-E70FB648BC33}" type="slidenum">
              <a:rPr lang="en-US" smtClean="0"/>
              <a:t>‹#›</a:t>
            </a:fld>
            <a:endParaRPr lang="en-US"/>
          </a:p>
        </p:txBody>
      </p:sp>
    </p:spTree>
    <p:extLst>
      <p:ext uri="{BB962C8B-B14F-4D97-AF65-F5344CB8AC3E}">
        <p14:creationId xmlns:p14="http://schemas.microsoft.com/office/powerpoint/2010/main" val="721303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bs.state.or.us/external/dir/wc_cost/files/report_summary.pdf" TargetMode="External"/><Relationship Id="rId2" Type="http://schemas.openxmlformats.org/officeDocument/2006/relationships/hyperlink" Target="https://www.ncci.com/Articles/Documents/II_StateAdvisoryForumState_IL_2016.pdf" TargetMode="External"/><Relationship Id="rId1" Type="http://schemas.openxmlformats.org/officeDocument/2006/relationships/slideLayout" Target="../slideLayouts/slideLayout2.xml"/><Relationship Id="rId6" Type="http://schemas.openxmlformats.org/officeDocument/2006/relationships/hyperlink" Target="https://www.dol.gov/asp/workerscompensationsystem/workerscompensationsystemreport.pdf" TargetMode="External"/><Relationship Id="rId5" Type="http://schemas.openxmlformats.org/officeDocument/2006/relationships/hyperlink" Target="https://www.nasi.org/sites/default/files/research/NASI_Workers_Comp_Report_2016.pdf" TargetMode="External"/><Relationship Id="rId4" Type="http://schemas.openxmlformats.org/officeDocument/2006/relationships/hyperlink" Target="https://insurance.illinois.gov/wcfu/2016WorkCompReportFinal.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Illinois Trial Lawyers Association</a:t>
            </a:r>
            <a:br>
              <a:rPr lang="en-US" dirty="0" smtClean="0"/>
            </a:br>
            <a:r>
              <a:rPr lang="en-US" dirty="0" smtClean="0"/>
              <a:t>Workers’ Compensation Seminar</a:t>
            </a:r>
            <a:endParaRPr lang="en-US" dirty="0"/>
          </a:p>
        </p:txBody>
      </p:sp>
      <p:sp>
        <p:nvSpPr>
          <p:cNvPr id="5" name="Content Placeholder 4"/>
          <p:cNvSpPr>
            <a:spLocks noGrp="1"/>
          </p:cNvSpPr>
          <p:nvPr>
            <p:ph idx="1"/>
          </p:nvPr>
        </p:nvSpPr>
        <p:spPr/>
        <p:txBody>
          <a:bodyPr/>
          <a:lstStyle/>
          <a:p>
            <a:r>
              <a:rPr lang="en-US" dirty="0" smtClean="0"/>
              <a:t>Legislative Update</a:t>
            </a:r>
          </a:p>
          <a:p>
            <a:r>
              <a:rPr lang="en-US" dirty="0" smtClean="0"/>
              <a:t>David B. Menchetti</a:t>
            </a:r>
          </a:p>
          <a:p>
            <a:r>
              <a:rPr lang="en-US" dirty="0" smtClean="0"/>
              <a:t>Cullen, Haskins, Nicholson &amp; Menchetti, P.C.; Chicago, IL</a:t>
            </a:r>
          </a:p>
          <a:p>
            <a:r>
              <a:rPr lang="en-US" dirty="0" smtClean="0"/>
              <a:t>November 11, 2016 </a:t>
            </a:r>
            <a:endParaRPr lang="en-US" dirty="0"/>
          </a:p>
        </p:txBody>
      </p:sp>
    </p:spTree>
    <p:extLst>
      <p:ext uri="{BB962C8B-B14F-4D97-AF65-F5344CB8AC3E}">
        <p14:creationId xmlns:p14="http://schemas.microsoft.com/office/powerpoint/2010/main" val="1599306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National Academy of Social Insurance</a:t>
            </a:r>
            <a:br>
              <a:rPr lang="en-US" dirty="0" smtClean="0"/>
            </a:br>
            <a:r>
              <a:rPr lang="en-US" dirty="0" smtClean="0"/>
              <a:t>WC Benefits, Coverage &amp; Costs, 2014</a:t>
            </a:r>
            <a:br>
              <a:rPr lang="en-US" dirty="0" smtClean="0"/>
            </a:br>
            <a:r>
              <a:rPr lang="en-US" dirty="0" smtClean="0"/>
              <a:t>October 2016</a:t>
            </a:r>
            <a:endParaRPr lang="en-US" dirty="0"/>
          </a:p>
        </p:txBody>
      </p:sp>
      <p:sp>
        <p:nvSpPr>
          <p:cNvPr id="3" name="Content Placeholder 2"/>
          <p:cNvSpPr>
            <a:spLocks noGrp="1"/>
          </p:cNvSpPr>
          <p:nvPr>
            <p:ph idx="1"/>
          </p:nvPr>
        </p:nvSpPr>
        <p:spPr/>
        <p:txBody>
          <a:bodyPr/>
          <a:lstStyle/>
          <a:p>
            <a:r>
              <a:rPr lang="en-US" dirty="0" smtClean="0"/>
              <a:t>WC Total Benefits Paid per $100 of Covered Wages 2009-2013</a:t>
            </a:r>
          </a:p>
          <a:p>
            <a:r>
              <a:rPr lang="en-US" dirty="0" smtClean="0"/>
              <a:t>2013: $1.00 per $100 (tied for 21</a:t>
            </a:r>
            <a:r>
              <a:rPr lang="en-US" baseline="30000" dirty="0" smtClean="0"/>
              <a:t>st</a:t>
            </a:r>
            <a:r>
              <a:rPr lang="en-US" dirty="0" smtClean="0"/>
              <a:t> lowest)</a:t>
            </a:r>
          </a:p>
          <a:p>
            <a:r>
              <a:rPr lang="en-US" dirty="0" smtClean="0"/>
              <a:t>Country Wide Average: $0.97 per $100 </a:t>
            </a:r>
          </a:p>
          <a:p>
            <a:r>
              <a:rPr lang="en-US" dirty="0" smtClean="0"/>
              <a:t>IL: 2012: $1.03 per $100; 2011: $1.10; 2010: $1.13; 2009: $1.17</a:t>
            </a:r>
          </a:p>
          <a:p>
            <a:r>
              <a:rPr lang="en-US" dirty="0" smtClean="0"/>
              <a:t>Dollar amount change, 2009-2013: -$0.17</a:t>
            </a:r>
          </a:p>
          <a:p>
            <a:r>
              <a:rPr lang="en-US" dirty="0" smtClean="0"/>
              <a:t>IL ranking, largest % decrease 2009-2013: 9</a:t>
            </a:r>
            <a:r>
              <a:rPr lang="en-US" baseline="30000" dirty="0" smtClean="0"/>
              <a:t>th</a:t>
            </a:r>
            <a:r>
              <a:rPr lang="en-US" dirty="0" smtClean="0"/>
              <a:t> </a:t>
            </a:r>
          </a:p>
          <a:p>
            <a:endParaRPr lang="en-US" dirty="0"/>
          </a:p>
        </p:txBody>
      </p:sp>
    </p:spTree>
    <p:extLst>
      <p:ext uri="{BB962C8B-B14F-4D97-AF65-F5344CB8AC3E}">
        <p14:creationId xmlns:p14="http://schemas.microsoft.com/office/powerpoint/2010/main" val="489373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US Department of Labor</a:t>
            </a:r>
            <a:br>
              <a:rPr lang="en-US" sz="2800" dirty="0" smtClean="0"/>
            </a:br>
            <a:r>
              <a:rPr lang="en-US" sz="2400" dirty="0"/>
              <a:t>Does the Workers’ Compensation System Fulfill its Obligations to Injured Workers</a:t>
            </a:r>
            <a:r>
              <a:rPr lang="en-US" sz="2400" dirty="0" smtClean="0"/>
              <a:t>?</a:t>
            </a:r>
            <a:br>
              <a:rPr lang="en-US" sz="2400" dirty="0" smtClean="0"/>
            </a:br>
            <a:r>
              <a:rPr lang="en-US" sz="2800" dirty="0" smtClean="0"/>
              <a:t>October 2016</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A "race to the bottom" in state workers' compensation laws has the Labor Department calling for "exploration" of federal oversight and federal minimum benefits.</a:t>
            </a:r>
          </a:p>
          <a:p>
            <a:r>
              <a:rPr lang="en-US" dirty="0"/>
              <a:t>"Working people are at great risk of falling into poverty," the agency says in a new report on changes in state workers' comp laws. Those changes have resulted in "the failure of state workers' compensation systems to provide [injured workers] with adequate benefits."</a:t>
            </a:r>
          </a:p>
          <a:p>
            <a:r>
              <a:rPr lang="en-US" dirty="0"/>
              <a:t> In the last decade, the report notes, states across the country have enacted new laws, policies and procedures "which have limited benefits, reduced the likelihood of successful application for workers' compensation benefits, and/or discouraged injured workers from applying for benefits."</a:t>
            </a:r>
          </a:p>
          <a:p>
            <a:r>
              <a:rPr lang="en-US" dirty="0"/>
              <a:t>Without minimum federal standards for workers' comp benefits, Perez adds, the current system "is really putting workers who are hurt on the job on a pathway to poverty."</a:t>
            </a:r>
          </a:p>
          <a:p>
            <a:r>
              <a:rPr lang="en-US"/>
              <a:t>Another incentive for federal involvement, the report notes, is a shift of billions of dollars in workplace injury costs to taxpayers when state workers' comp benefits fall short and workers are forced to turn to Medicare and Social Security for treatment and lost wages.</a:t>
            </a:r>
          </a:p>
          <a:p>
            <a:endParaRPr lang="en-US"/>
          </a:p>
          <a:p>
            <a:endParaRPr lang="en-US" dirty="0"/>
          </a:p>
        </p:txBody>
      </p:sp>
    </p:spTree>
    <p:extLst>
      <p:ext uri="{BB962C8B-B14F-4D97-AF65-F5344CB8AC3E}">
        <p14:creationId xmlns:p14="http://schemas.microsoft.com/office/powerpoint/2010/main" val="298203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Takeaways &amp; Message</a:t>
            </a:r>
            <a:endParaRPr lang="en-US" dirty="0"/>
          </a:p>
        </p:txBody>
      </p:sp>
      <p:sp>
        <p:nvSpPr>
          <p:cNvPr id="3" name="Content Placeholder 2"/>
          <p:cNvSpPr>
            <a:spLocks noGrp="1"/>
          </p:cNvSpPr>
          <p:nvPr>
            <p:ph idx="1"/>
          </p:nvPr>
        </p:nvSpPr>
        <p:spPr/>
        <p:txBody>
          <a:bodyPr>
            <a:normAutofit fontScale="32500" lnSpcReduction="20000"/>
          </a:bodyPr>
          <a:lstStyle/>
          <a:p>
            <a:r>
              <a:rPr lang="en-US" sz="6200" b="1" dirty="0" smtClean="0"/>
              <a:t>Loss costs: </a:t>
            </a:r>
            <a:r>
              <a:rPr lang="en-US" sz="6200" dirty="0" smtClean="0"/>
              <a:t>Also </a:t>
            </a:r>
            <a:r>
              <a:rPr lang="en-US" sz="6200" dirty="0"/>
              <a:t>called "pure premium," the actual or expected cost to an insurer of indemnity payments and allocated loss adjustment expenses (ALAEs). </a:t>
            </a:r>
            <a:r>
              <a:rPr lang="en-US" sz="6200" dirty="0" smtClean="0"/>
              <a:t>Do not </a:t>
            </a:r>
            <a:r>
              <a:rPr lang="en-US" sz="6200" dirty="0"/>
              <a:t>include overhead costs or profit loadings. </a:t>
            </a:r>
            <a:r>
              <a:rPr lang="en-US" sz="6200" dirty="0" smtClean="0"/>
              <a:t>Rating </a:t>
            </a:r>
            <a:r>
              <a:rPr lang="en-US" sz="6200" dirty="0"/>
              <a:t>organizations such </a:t>
            </a:r>
            <a:r>
              <a:rPr lang="en-US" sz="6200" dirty="0" smtClean="0"/>
              <a:t>NCCI develop </a:t>
            </a:r>
            <a:r>
              <a:rPr lang="en-US" sz="6200" dirty="0"/>
              <a:t>and publish loss costs. Insurers add their own expense and profit loadings to these loss costs to develop rates. Many insurers will file their own rates or file deviations of the published rates with the states in which they write business</a:t>
            </a:r>
            <a:r>
              <a:rPr lang="en-US" sz="6200" dirty="0" smtClean="0"/>
              <a:t>.</a:t>
            </a:r>
          </a:p>
          <a:p>
            <a:r>
              <a:rPr lang="en-US" sz="6200" b="1" dirty="0" smtClean="0"/>
              <a:t>Allocated Loss Adjustment Expense </a:t>
            </a:r>
            <a:r>
              <a:rPr lang="en-US" sz="6200" b="1" dirty="0"/>
              <a:t>(ALAE</a:t>
            </a:r>
            <a:r>
              <a:rPr lang="en-US" sz="6200" b="1" dirty="0" smtClean="0"/>
              <a:t>): </a:t>
            </a:r>
            <a:r>
              <a:rPr lang="en-US" sz="6200" dirty="0" smtClean="0"/>
              <a:t>Loss </a:t>
            </a:r>
            <a:r>
              <a:rPr lang="en-US" sz="6200" dirty="0"/>
              <a:t>adjustment expenses that are assignable or allocable to specific claims. Fees paid to outside attorneys, experts, and investigators used to defend claims are examples of ALAE</a:t>
            </a:r>
            <a:r>
              <a:rPr lang="en-US" sz="6200" dirty="0" smtClean="0"/>
              <a:t>.</a:t>
            </a:r>
          </a:p>
          <a:p>
            <a:r>
              <a:rPr lang="en-US" sz="6200" dirty="0" smtClean="0"/>
              <a:t>IL: 5</a:t>
            </a:r>
            <a:r>
              <a:rPr lang="en-US" sz="6200" baseline="30000" dirty="0" smtClean="0"/>
              <a:t>th</a:t>
            </a:r>
            <a:r>
              <a:rPr lang="en-US" sz="6200" dirty="0" smtClean="0"/>
              <a:t> largest economy in US; ranks top ten in household income; ranks top ten in hospital costs</a:t>
            </a:r>
          </a:p>
          <a:p>
            <a:r>
              <a:rPr lang="en-US" sz="6200" dirty="0" smtClean="0"/>
              <a:t>NY criticizes OR study: “A </a:t>
            </a:r>
            <a:r>
              <a:rPr lang="en-US" sz="6200" dirty="0"/>
              <a:t>proper average rate comparison across states would consider all occupational classifications, and not a </a:t>
            </a:r>
            <a:r>
              <a:rPr lang="en-US" sz="6200" dirty="0" smtClean="0"/>
              <a:t>subset that </a:t>
            </a:r>
            <a:r>
              <a:rPr lang="en-US" sz="6200" dirty="0"/>
              <a:t>may fit a particular state’s interest. While the Oregon study may be appropriate for the interests of </a:t>
            </a:r>
            <a:r>
              <a:rPr lang="en-US" sz="6200" dirty="0" smtClean="0"/>
              <a:t>Oregon stakeholders</a:t>
            </a:r>
            <a:r>
              <a:rPr lang="en-US" sz="6200" dirty="0"/>
              <a:t>, it is inappropriate to use the study as a benchmark against which other specific states’ costs can </a:t>
            </a:r>
            <a:r>
              <a:rPr lang="en-US" sz="6200" dirty="0" smtClean="0"/>
              <a:t>be measured</a:t>
            </a:r>
            <a:r>
              <a:rPr lang="en-US" sz="6200" dirty="0"/>
              <a:t>. NYCIRB suggests that </a:t>
            </a:r>
            <a:r>
              <a:rPr lang="en-US" sz="6200" b="1" dirty="0"/>
              <a:t>a comparison based on all classes, giving consideration to wage and </a:t>
            </a:r>
            <a:r>
              <a:rPr lang="en-US" sz="6200" b="1" dirty="0" smtClean="0"/>
              <a:t>benefit level </a:t>
            </a:r>
            <a:r>
              <a:rPr lang="en-US" sz="6200" b="1" dirty="0"/>
              <a:t>differences among states, would be more accurate and less open to misinterpretation</a:t>
            </a:r>
            <a:r>
              <a:rPr lang="en-US" sz="6200" dirty="0" smtClean="0"/>
              <a:t>.”</a:t>
            </a:r>
          </a:p>
          <a:p>
            <a:r>
              <a:rPr lang="en-US" sz="5500" dirty="0" smtClean="0"/>
              <a:t>IL WC COSTS DECLINING AND UNDER CONTROL!!! MISSION ACCOMPLISHED</a:t>
            </a:r>
            <a:r>
              <a:rPr lang="en-US" sz="5500" smtClean="0"/>
              <a:t>!!! </a:t>
            </a:r>
          </a:p>
          <a:p>
            <a:r>
              <a:rPr lang="en-US" sz="5500" smtClean="0"/>
              <a:t>COSTS </a:t>
            </a:r>
            <a:r>
              <a:rPr lang="en-US" sz="5500" dirty="0" smtClean="0"/>
              <a:t>VS. PREMIUMS!!! IF ONLY THE CARRIERS WOULD PASS ON THE COST SAVINGS!!!</a:t>
            </a:r>
          </a:p>
          <a:p>
            <a:endParaRPr lang="en-US" sz="2400" dirty="0" smtClean="0"/>
          </a:p>
          <a:p>
            <a:endParaRPr lang="en-US" sz="2400" dirty="0" smtClean="0"/>
          </a:p>
          <a:p>
            <a:endParaRPr lang="en-US" sz="2400" dirty="0"/>
          </a:p>
          <a:p>
            <a:endParaRPr lang="en-US" sz="2400" dirty="0"/>
          </a:p>
          <a:p>
            <a:endParaRPr lang="en-US" dirty="0"/>
          </a:p>
        </p:txBody>
      </p:sp>
    </p:spTree>
    <p:extLst>
      <p:ext uri="{BB962C8B-B14F-4D97-AF65-F5344CB8AC3E}">
        <p14:creationId xmlns:p14="http://schemas.microsoft.com/office/powerpoint/2010/main" val="4121883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Why Are They Still Talking About…?</a:t>
            </a:r>
            <a:endParaRPr lang="en-US" dirty="0"/>
          </a:p>
        </p:txBody>
      </p:sp>
      <p:sp>
        <p:nvSpPr>
          <p:cNvPr id="3" name="Content Placeholder 2"/>
          <p:cNvSpPr>
            <a:spLocks noGrp="1"/>
          </p:cNvSpPr>
          <p:nvPr>
            <p:ph idx="1"/>
          </p:nvPr>
        </p:nvSpPr>
        <p:spPr/>
        <p:txBody>
          <a:bodyPr/>
          <a:lstStyle/>
          <a:p>
            <a:r>
              <a:rPr lang="en-US" dirty="0" smtClean="0"/>
              <a:t>AMA Guides</a:t>
            </a:r>
          </a:p>
          <a:p>
            <a:r>
              <a:rPr lang="en-US" dirty="0" smtClean="0"/>
              <a:t>Traveling Employee</a:t>
            </a:r>
          </a:p>
          <a:p>
            <a:r>
              <a:rPr lang="en-US" dirty="0" smtClean="0"/>
              <a:t>Causation</a:t>
            </a:r>
          </a:p>
          <a:p>
            <a:r>
              <a:rPr lang="en-US" dirty="0" smtClean="0"/>
              <a:t>Roll back of 2005 amendments</a:t>
            </a:r>
          </a:p>
          <a:p>
            <a:r>
              <a:rPr lang="en-US" dirty="0" smtClean="0"/>
              <a:t>Credit for Man As  a Whole</a:t>
            </a:r>
          </a:p>
          <a:p>
            <a:r>
              <a:rPr lang="en-US" dirty="0" smtClean="0"/>
              <a:t>Wage Differential</a:t>
            </a:r>
          </a:p>
          <a:p>
            <a:r>
              <a:rPr lang="en-US" dirty="0" smtClean="0"/>
              <a:t>Medical Fee Schedule</a:t>
            </a:r>
          </a:p>
          <a:p>
            <a:r>
              <a:rPr lang="en-US" dirty="0" smtClean="0"/>
              <a:t>Pharmaceuticals</a:t>
            </a:r>
          </a:p>
          <a:p>
            <a:endParaRPr lang="en-US" dirty="0" smtClean="0"/>
          </a:p>
          <a:p>
            <a:endParaRPr lang="en-US" dirty="0"/>
          </a:p>
        </p:txBody>
      </p:sp>
    </p:spTree>
    <p:extLst>
      <p:ext uri="{BB962C8B-B14F-4D97-AF65-F5344CB8AC3E}">
        <p14:creationId xmlns:p14="http://schemas.microsoft.com/office/powerpoint/2010/main" val="3521618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Aren’t They Talking About…?</a:t>
            </a:r>
            <a:endParaRPr lang="en-US" dirty="0"/>
          </a:p>
        </p:txBody>
      </p:sp>
      <p:sp>
        <p:nvSpPr>
          <p:cNvPr id="3" name="Content Placeholder 2"/>
          <p:cNvSpPr>
            <a:spLocks noGrp="1"/>
          </p:cNvSpPr>
          <p:nvPr>
            <p:ph idx="1"/>
          </p:nvPr>
        </p:nvSpPr>
        <p:spPr/>
        <p:txBody>
          <a:bodyPr/>
          <a:lstStyle/>
          <a:p>
            <a:r>
              <a:rPr lang="en-US" dirty="0" smtClean="0"/>
              <a:t>Insurance Rate Review/Regulation</a:t>
            </a:r>
          </a:p>
          <a:p>
            <a:r>
              <a:rPr lang="en-US" dirty="0" smtClean="0"/>
              <a:t>Self-Insurer Transparency</a:t>
            </a:r>
          </a:p>
          <a:p>
            <a:r>
              <a:rPr lang="en-US" dirty="0" smtClean="0"/>
              <a:t>Safety Program Incentives</a:t>
            </a:r>
          </a:p>
          <a:p>
            <a:r>
              <a:rPr lang="en-US" dirty="0" smtClean="0"/>
              <a:t>Fraud Unit Crack Down on the Criminally Uninsured</a:t>
            </a:r>
          </a:p>
          <a:p>
            <a:r>
              <a:rPr lang="en-US" smtClean="0"/>
              <a:t>STATE FUND!!!!!</a:t>
            </a:r>
            <a:endParaRPr lang="en-US" dirty="0"/>
          </a:p>
        </p:txBody>
      </p:sp>
    </p:spTree>
    <p:extLst>
      <p:ext uri="{BB962C8B-B14F-4D97-AF65-F5344CB8AC3E}">
        <p14:creationId xmlns:p14="http://schemas.microsoft.com/office/powerpoint/2010/main" val="4204034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Reports</a:t>
            </a:r>
            <a:endParaRPr lang="en-US" dirty="0"/>
          </a:p>
        </p:txBody>
      </p:sp>
      <p:sp>
        <p:nvSpPr>
          <p:cNvPr id="3" name="Content Placeholder 2"/>
          <p:cNvSpPr>
            <a:spLocks noGrp="1"/>
          </p:cNvSpPr>
          <p:nvPr>
            <p:ph idx="1"/>
          </p:nvPr>
        </p:nvSpPr>
        <p:spPr/>
        <p:txBody>
          <a:bodyPr>
            <a:normAutofit/>
          </a:bodyPr>
          <a:lstStyle/>
          <a:p>
            <a:r>
              <a:rPr lang="en-US" sz="2000" dirty="0"/>
              <a:t>NCCI</a:t>
            </a:r>
          </a:p>
          <a:p>
            <a:r>
              <a:rPr lang="en-US" sz="2000" u="sng" dirty="0">
                <a:hlinkClick r:id="rId2"/>
              </a:rPr>
              <a:t>https://www.ncci.com/Articles/Documents/II_StateAdvisoryForumState_IL_2016.pdf</a:t>
            </a:r>
            <a:endParaRPr lang="en-US" sz="2000" dirty="0"/>
          </a:p>
          <a:p>
            <a:r>
              <a:rPr lang="en-US" sz="2000" dirty="0" smtClean="0"/>
              <a:t>Oregon </a:t>
            </a:r>
            <a:r>
              <a:rPr lang="en-US" sz="2000" dirty="0"/>
              <a:t>Study</a:t>
            </a:r>
          </a:p>
          <a:p>
            <a:r>
              <a:rPr lang="en-US" sz="2000" u="sng" dirty="0">
                <a:hlinkClick r:id="rId3"/>
              </a:rPr>
              <a:t>http://</a:t>
            </a:r>
            <a:r>
              <a:rPr lang="en-US" sz="2000" u="sng" dirty="0" smtClean="0">
                <a:hlinkClick r:id="rId3"/>
              </a:rPr>
              <a:t>www.cbs.state.or.us/external/dir/wc_cost/files/report_summary.pdf</a:t>
            </a:r>
            <a:r>
              <a:rPr lang="en-US" sz="2000" dirty="0"/>
              <a:t> </a:t>
            </a:r>
          </a:p>
          <a:p>
            <a:r>
              <a:rPr lang="en-US" sz="2000" dirty="0"/>
              <a:t>IL Dept. of Insurance</a:t>
            </a:r>
          </a:p>
          <a:p>
            <a:r>
              <a:rPr lang="en-US" sz="2000" u="sng" dirty="0">
                <a:hlinkClick r:id="rId4"/>
              </a:rPr>
              <a:t>https://</a:t>
            </a:r>
            <a:r>
              <a:rPr lang="en-US" sz="2000" u="sng" dirty="0" smtClean="0">
                <a:hlinkClick r:id="rId4"/>
              </a:rPr>
              <a:t>insurance.illinois.gov/wcfu/2016WorkCompReportFinal.pdf</a:t>
            </a:r>
            <a:r>
              <a:rPr lang="en-US" sz="2000" dirty="0"/>
              <a:t> </a:t>
            </a:r>
          </a:p>
          <a:p>
            <a:r>
              <a:rPr lang="en-US" sz="2000" dirty="0"/>
              <a:t>National Academy of Social Insurance</a:t>
            </a:r>
          </a:p>
          <a:p>
            <a:r>
              <a:rPr lang="en-US" sz="2000" u="sng" dirty="0">
                <a:hlinkClick r:id="rId5"/>
              </a:rPr>
              <a:t>https://</a:t>
            </a:r>
            <a:r>
              <a:rPr lang="en-US" sz="2000" u="sng" dirty="0" smtClean="0">
                <a:hlinkClick r:id="rId5"/>
              </a:rPr>
              <a:t>www.nasi.org/sites/default/files/research/NASI_Workers_Comp_Report_2016.pdf</a:t>
            </a:r>
            <a:r>
              <a:rPr lang="en-US" sz="2000" dirty="0"/>
              <a:t> </a:t>
            </a:r>
          </a:p>
          <a:p>
            <a:r>
              <a:rPr lang="en-US" sz="2000" dirty="0"/>
              <a:t>US Dept. of Labor</a:t>
            </a:r>
          </a:p>
          <a:p>
            <a:r>
              <a:rPr lang="en-US" sz="2000" u="sng" dirty="0">
                <a:hlinkClick r:id="rId6"/>
              </a:rPr>
              <a:t>https://www.dol.gov/asp/workerscompensationsystem/workerscompensationsystemreport.pdf</a:t>
            </a:r>
            <a:endParaRPr lang="en-US" sz="2000" dirty="0"/>
          </a:p>
        </p:txBody>
      </p:sp>
    </p:spTree>
    <p:extLst>
      <p:ext uri="{BB962C8B-B14F-4D97-AF65-F5344CB8AC3E}">
        <p14:creationId xmlns:p14="http://schemas.microsoft.com/office/powerpoint/2010/main" val="257857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Governor </a:t>
            </a:r>
            <a:r>
              <a:rPr lang="en-US" dirty="0" err="1" smtClean="0"/>
              <a:t>Rauner</a:t>
            </a:r>
            <a:r>
              <a:rPr lang="en-US" dirty="0" smtClean="0"/>
              <a:t> “Turn Around” 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have the 7th highest workers’ compensation costs in the </a:t>
            </a:r>
            <a:r>
              <a:rPr lang="en-US" dirty="0" smtClean="0"/>
              <a:t>country</a:t>
            </a:r>
          </a:p>
          <a:p>
            <a:r>
              <a:rPr lang="en-US" dirty="0" smtClean="0"/>
              <a:t>Structural </a:t>
            </a:r>
            <a:r>
              <a:rPr lang="en-US" dirty="0"/>
              <a:t>reforms to major cost drivers </a:t>
            </a:r>
            <a:r>
              <a:rPr lang="en-US" dirty="0" smtClean="0"/>
              <a:t>for businesses</a:t>
            </a:r>
          </a:p>
          <a:p>
            <a:r>
              <a:rPr lang="en-US" dirty="0"/>
              <a:t>Transforms our workers’ compensation system to bring costs in line with other </a:t>
            </a:r>
            <a:r>
              <a:rPr lang="en-US" dirty="0" smtClean="0"/>
              <a:t>states</a:t>
            </a:r>
          </a:p>
          <a:p>
            <a:r>
              <a:rPr lang="en-US" dirty="0"/>
              <a:t>The causation standard should be raised from an “any cause” standard to a “major </a:t>
            </a:r>
            <a:r>
              <a:rPr lang="en-US" dirty="0" smtClean="0"/>
              <a:t>contributing cause</a:t>
            </a:r>
            <a:r>
              <a:rPr lang="en-US" dirty="0"/>
              <a:t>” standard. The accident at work must be more than 50% responsible for the </a:t>
            </a:r>
            <a:r>
              <a:rPr lang="en-US" dirty="0" smtClean="0"/>
              <a:t>injury compared </a:t>
            </a:r>
            <a:r>
              <a:rPr lang="en-US" dirty="0"/>
              <a:t>to all other </a:t>
            </a:r>
            <a:r>
              <a:rPr lang="en-US" dirty="0" smtClean="0"/>
              <a:t>causes</a:t>
            </a:r>
          </a:p>
          <a:p>
            <a:r>
              <a:rPr lang="en-US" dirty="0" smtClean="0"/>
              <a:t>Allow award to be based solely based on </a:t>
            </a:r>
            <a:r>
              <a:rPr lang="en-US" dirty="0"/>
              <a:t>the AMA </a:t>
            </a:r>
            <a:r>
              <a:rPr lang="en-US" dirty="0" smtClean="0"/>
              <a:t>guidelines (Guides?)</a:t>
            </a:r>
          </a:p>
          <a:p>
            <a:r>
              <a:rPr lang="en-US" dirty="0" smtClean="0"/>
              <a:t>Greatly </a:t>
            </a:r>
            <a:r>
              <a:rPr lang="en-US" dirty="0"/>
              <a:t>limit the situations </a:t>
            </a:r>
            <a:r>
              <a:rPr lang="en-US" dirty="0" smtClean="0"/>
              <a:t>in which </a:t>
            </a:r>
            <a:r>
              <a:rPr lang="en-US" dirty="0"/>
              <a:t>an employee “traveling for work” is able to </a:t>
            </a:r>
            <a:r>
              <a:rPr lang="en-US" dirty="0" smtClean="0"/>
              <a:t>recover</a:t>
            </a:r>
          </a:p>
          <a:p>
            <a:r>
              <a:rPr lang="en-US" dirty="0"/>
              <a:t>Reduce the fee schedule by 30% for all services except evaluation and management</a:t>
            </a:r>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594334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Crain’s Chicago Business, 10/27/15</a:t>
            </a:r>
          </a:p>
        </p:txBody>
      </p:sp>
      <p:sp>
        <p:nvSpPr>
          <p:cNvPr id="5" name="Content Placeholder 4"/>
          <p:cNvSpPr>
            <a:spLocks noGrp="1"/>
          </p:cNvSpPr>
          <p:nvPr>
            <p:ph idx="1"/>
          </p:nvPr>
        </p:nvSpPr>
        <p:spPr/>
        <p:txBody>
          <a:bodyPr>
            <a:normAutofit lnSpcReduction="10000"/>
          </a:bodyPr>
          <a:lstStyle/>
          <a:p>
            <a:r>
              <a:rPr lang="en-US" dirty="0" smtClean="0">
                <a:effectLst/>
              </a:rPr>
              <a:t>Medical payments fell nearly 15 percent, to an average of $14,513 per claim, during the 12-month period ended Sept. 30, 2013 (measured as of March 31, 2014), down from $17,140 per claim in 2010-11, according to the Workers Compensation Research Institute, which is mostly funded by the insurance industry. </a:t>
            </a:r>
            <a:r>
              <a:rPr lang="en-US" u="sng" dirty="0" smtClean="0">
                <a:effectLst/>
              </a:rPr>
              <a:t>Illinois' average payments are now lower than Indiana's ($18,863), Wisconsin's ($17,787) and Iowa's ($16,051), according to the study, </a:t>
            </a:r>
            <a:r>
              <a:rPr lang="en-US" dirty="0" smtClean="0">
                <a:effectLst/>
              </a:rPr>
              <a:t>which compares 17 states that handle more than 60 percent of the workers' comp cases nationwide. </a:t>
            </a:r>
          </a:p>
          <a:p>
            <a:r>
              <a:rPr lang="en-US" dirty="0" smtClean="0">
                <a:effectLst/>
              </a:rPr>
              <a:t>That's not enough of an improvement, according to Catherine Kelly, </a:t>
            </a:r>
            <a:r>
              <a:rPr lang="en-US" dirty="0" err="1" smtClean="0">
                <a:effectLst/>
              </a:rPr>
              <a:t>Rauner's</a:t>
            </a:r>
            <a:r>
              <a:rPr lang="en-US" dirty="0" smtClean="0">
                <a:effectLst/>
              </a:rPr>
              <a:t> press secretary, who noted that Illinois' rate is double Indiana's.</a:t>
            </a:r>
            <a:endParaRPr lang="en-US" dirty="0"/>
          </a:p>
        </p:txBody>
      </p:sp>
    </p:spTree>
    <p:extLst>
      <p:ext uri="{BB962C8B-B14F-4D97-AF65-F5344CB8AC3E}">
        <p14:creationId xmlns:p14="http://schemas.microsoft.com/office/powerpoint/2010/main" val="319205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NCCI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1525274"/>
              </p:ext>
            </p:extLst>
          </p:nvPr>
        </p:nvGraphicFramePr>
        <p:xfrm>
          <a:off x="838200" y="1825625"/>
          <a:ext cx="10515600" cy="4785360"/>
        </p:xfrm>
        <a:graphic>
          <a:graphicData uri="http://schemas.openxmlformats.org/drawingml/2006/table">
            <a:tbl>
              <a:tblPr firstRow="1" bandRow="1">
                <a:tableStyleId>{073A0DAA-6AF3-43AB-8588-CEC1D06C72B9}</a:tableStyleId>
              </a:tblPr>
              <a:tblGrid>
                <a:gridCol w="2103120"/>
                <a:gridCol w="2103120"/>
                <a:gridCol w="2103120"/>
                <a:gridCol w="2103120"/>
                <a:gridCol w="2103120"/>
              </a:tblGrid>
              <a:tr h="370840">
                <a:tc>
                  <a:txBody>
                    <a:bodyPr/>
                    <a:lstStyle/>
                    <a:p>
                      <a:r>
                        <a:rPr lang="en-US" dirty="0" smtClean="0"/>
                        <a:t>Date</a:t>
                      </a:r>
                      <a:endParaRPr lang="en-US" dirty="0"/>
                    </a:p>
                  </a:txBody>
                  <a:tcPr/>
                </a:tc>
                <a:tc>
                  <a:txBody>
                    <a:bodyPr/>
                    <a:lstStyle/>
                    <a:p>
                      <a:r>
                        <a:rPr lang="en-US" sz="1800" dirty="0" smtClean="0"/>
                        <a:t>Rate Recommendation</a:t>
                      </a:r>
                      <a:endParaRPr lang="en-US" sz="1800" dirty="0"/>
                    </a:p>
                  </a:txBody>
                  <a:tcPr/>
                </a:tc>
                <a:tc>
                  <a:txBody>
                    <a:bodyPr/>
                    <a:lstStyle/>
                    <a:p>
                      <a:r>
                        <a:rPr lang="en-US" dirty="0" smtClean="0"/>
                        <a:t>Loss Cost</a:t>
                      </a:r>
                      <a:endParaRPr lang="en-US" dirty="0"/>
                    </a:p>
                  </a:txBody>
                  <a:tcPr/>
                </a:tc>
                <a:tc>
                  <a:txBody>
                    <a:bodyPr/>
                    <a:lstStyle/>
                    <a:p>
                      <a:r>
                        <a:rPr lang="en-US" dirty="0" smtClean="0"/>
                        <a:t>Total Premium</a:t>
                      </a:r>
                      <a:endParaRPr lang="en-US" dirty="0"/>
                    </a:p>
                  </a:txBody>
                  <a:tcPr/>
                </a:tc>
                <a:tc>
                  <a:txBody>
                    <a:bodyPr/>
                    <a:lstStyle/>
                    <a:p>
                      <a:r>
                        <a:rPr lang="en-US" dirty="0" smtClean="0"/>
                        <a:t># of Policies</a:t>
                      </a:r>
                      <a:endParaRPr lang="en-US" dirty="0"/>
                    </a:p>
                  </a:txBody>
                  <a:tcPr/>
                </a:tc>
              </a:tr>
              <a:tr h="370840">
                <a:tc>
                  <a:txBody>
                    <a:bodyPr/>
                    <a:lstStyle/>
                    <a:p>
                      <a:r>
                        <a:rPr lang="en-US" sz="2800" dirty="0" smtClean="0"/>
                        <a:t>9-1-2011</a:t>
                      </a:r>
                      <a:endParaRPr lang="en-US" sz="2800" dirty="0"/>
                    </a:p>
                  </a:txBody>
                  <a:tcPr/>
                </a:tc>
                <a:tc>
                  <a:txBody>
                    <a:bodyPr/>
                    <a:lstStyle/>
                    <a:p>
                      <a:r>
                        <a:rPr lang="en-US" sz="2800" dirty="0" smtClean="0"/>
                        <a:t>-8.8%</a:t>
                      </a:r>
                      <a:endParaRPr lang="en-US" sz="2800" dirty="0"/>
                    </a:p>
                  </a:txBody>
                  <a:tcPr/>
                </a:tc>
                <a:tc>
                  <a:txBody>
                    <a:bodyPr/>
                    <a:lstStyle/>
                    <a:p>
                      <a:endParaRPr lang="en-US" sz="2800" dirty="0"/>
                    </a:p>
                  </a:txBody>
                  <a:tcPr/>
                </a:tc>
                <a:tc>
                  <a:txBody>
                    <a:bodyPr/>
                    <a:lstStyle/>
                    <a:p>
                      <a:r>
                        <a:rPr lang="en-US" sz="2800" dirty="0" smtClean="0"/>
                        <a:t>$2.25 billion</a:t>
                      </a:r>
                      <a:endParaRPr lang="en-US" sz="2800" dirty="0"/>
                    </a:p>
                  </a:txBody>
                  <a:tcPr/>
                </a:tc>
                <a:tc>
                  <a:txBody>
                    <a:bodyPr/>
                    <a:lstStyle/>
                    <a:p>
                      <a:endParaRPr lang="en-US" sz="2800" dirty="0"/>
                    </a:p>
                  </a:txBody>
                  <a:tcPr/>
                </a:tc>
              </a:tr>
              <a:tr h="370840">
                <a:tc>
                  <a:txBody>
                    <a:bodyPr/>
                    <a:lstStyle/>
                    <a:p>
                      <a:r>
                        <a:rPr lang="en-US" sz="2800" dirty="0" smtClean="0"/>
                        <a:t>1-1-2012</a:t>
                      </a:r>
                      <a:endParaRPr lang="en-US" sz="2800" dirty="0"/>
                    </a:p>
                  </a:txBody>
                  <a:tcPr/>
                </a:tc>
                <a:tc>
                  <a:txBody>
                    <a:bodyPr/>
                    <a:lstStyle/>
                    <a:p>
                      <a:r>
                        <a:rPr lang="en-US" sz="2800" dirty="0" smtClean="0"/>
                        <a:t>+3.5%</a:t>
                      </a:r>
                      <a:endParaRPr lang="en-US" sz="2800" dirty="0"/>
                    </a:p>
                  </a:txBody>
                  <a:tcPr/>
                </a:tc>
                <a:tc>
                  <a:txBody>
                    <a:bodyPr/>
                    <a:lstStyle/>
                    <a:p>
                      <a:r>
                        <a:rPr lang="en-US" sz="2800" dirty="0" smtClean="0"/>
                        <a:t>+3.7%</a:t>
                      </a:r>
                      <a:endParaRPr lang="en-US" sz="2800" dirty="0"/>
                    </a:p>
                  </a:txBody>
                  <a:tcPr/>
                </a:tc>
                <a:tc>
                  <a:txBody>
                    <a:bodyPr/>
                    <a:lstStyle/>
                    <a:p>
                      <a:r>
                        <a:rPr lang="en-US" sz="2800" dirty="0" smtClean="0"/>
                        <a:t>$2.42 billion</a:t>
                      </a:r>
                      <a:endParaRPr lang="en-US" sz="2800" dirty="0"/>
                    </a:p>
                  </a:txBody>
                  <a:tcPr/>
                </a:tc>
                <a:tc>
                  <a:txBody>
                    <a:bodyPr/>
                    <a:lstStyle/>
                    <a:p>
                      <a:endParaRPr lang="en-US" sz="2800" dirty="0"/>
                    </a:p>
                  </a:txBody>
                  <a:tcPr/>
                </a:tc>
              </a:tr>
              <a:tr h="370840">
                <a:tc>
                  <a:txBody>
                    <a:bodyPr/>
                    <a:lstStyle/>
                    <a:p>
                      <a:r>
                        <a:rPr lang="en-US" sz="2800" dirty="0" smtClean="0"/>
                        <a:t>1-1-2013</a:t>
                      </a:r>
                      <a:endParaRPr lang="en-US" sz="2800" dirty="0"/>
                    </a:p>
                  </a:txBody>
                  <a:tcPr/>
                </a:tc>
                <a:tc>
                  <a:txBody>
                    <a:bodyPr/>
                    <a:lstStyle/>
                    <a:p>
                      <a:r>
                        <a:rPr lang="en-US" sz="2800" dirty="0" smtClean="0"/>
                        <a:t>-3.8%</a:t>
                      </a:r>
                      <a:endParaRPr lang="en-US" sz="2800" dirty="0"/>
                    </a:p>
                  </a:txBody>
                  <a:tcPr/>
                </a:tc>
                <a:tc>
                  <a:txBody>
                    <a:bodyPr/>
                    <a:lstStyle/>
                    <a:p>
                      <a:r>
                        <a:rPr lang="en-US" sz="2800" dirty="0" smtClean="0"/>
                        <a:t>-3.5%</a:t>
                      </a:r>
                      <a:endParaRPr lang="en-US" sz="2800" dirty="0"/>
                    </a:p>
                  </a:txBody>
                  <a:tcPr/>
                </a:tc>
                <a:tc>
                  <a:txBody>
                    <a:bodyPr/>
                    <a:lstStyle/>
                    <a:p>
                      <a:r>
                        <a:rPr lang="en-US" sz="2800" dirty="0" smtClean="0"/>
                        <a:t>$2.60 billion</a:t>
                      </a:r>
                      <a:endParaRPr lang="en-US" sz="2800" dirty="0"/>
                    </a:p>
                  </a:txBody>
                  <a:tcPr/>
                </a:tc>
                <a:tc>
                  <a:txBody>
                    <a:bodyPr/>
                    <a:lstStyle/>
                    <a:p>
                      <a:r>
                        <a:rPr lang="en-US" sz="2800" dirty="0" smtClean="0"/>
                        <a:t>188,018</a:t>
                      </a:r>
                      <a:endParaRPr lang="en-US" sz="2800" dirty="0"/>
                    </a:p>
                  </a:txBody>
                  <a:tcPr/>
                </a:tc>
              </a:tr>
              <a:tr h="370840">
                <a:tc>
                  <a:txBody>
                    <a:bodyPr/>
                    <a:lstStyle/>
                    <a:p>
                      <a:r>
                        <a:rPr lang="en-US" sz="2800" dirty="0" smtClean="0"/>
                        <a:t>1-1-2014</a:t>
                      </a:r>
                      <a:endParaRPr lang="en-US" sz="2800" dirty="0"/>
                    </a:p>
                  </a:txBody>
                  <a:tcPr/>
                </a:tc>
                <a:tc>
                  <a:txBody>
                    <a:bodyPr/>
                    <a:lstStyle/>
                    <a:p>
                      <a:r>
                        <a:rPr lang="en-US" sz="2800" dirty="0" smtClean="0"/>
                        <a:t>-4.5%</a:t>
                      </a:r>
                      <a:endParaRPr lang="en-US" sz="2800" dirty="0"/>
                    </a:p>
                  </a:txBody>
                  <a:tcPr/>
                </a:tc>
                <a:tc>
                  <a:txBody>
                    <a:bodyPr/>
                    <a:lstStyle/>
                    <a:p>
                      <a:r>
                        <a:rPr lang="en-US" sz="2800" dirty="0" smtClean="0"/>
                        <a:t>-5.8%</a:t>
                      </a:r>
                      <a:endParaRPr lang="en-US" sz="2800" dirty="0"/>
                    </a:p>
                  </a:txBody>
                  <a:tcPr/>
                </a:tc>
                <a:tc>
                  <a:txBody>
                    <a:bodyPr/>
                    <a:lstStyle/>
                    <a:p>
                      <a:r>
                        <a:rPr lang="en-US" sz="2800" dirty="0" smtClean="0"/>
                        <a:t>$2.69 billion</a:t>
                      </a:r>
                      <a:endParaRPr lang="en-US" sz="2800" dirty="0"/>
                    </a:p>
                  </a:txBody>
                  <a:tcPr/>
                </a:tc>
                <a:tc>
                  <a:txBody>
                    <a:bodyPr/>
                    <a:lstStyle/>
                    <a:p>
                      <a:endParaRPr lang="en-US" sz="2800" dirty="0"/>
                    </a:p>
                  </a:txBody>
                  <a:tcPr/>
                </a:tc>
              </a:tr>
              <a:tr h="370840">
                <a:tc>
                  <a:txBody>
                    <a:bodyPr/>
                    <a:lstStyle/>
                    <a:p>
                      <a:r>
                        <a:rPr lang="en-US" sz="2800" dirty="0" smtClean="0"/>
                        <a:t>1-1-2015</a:t>
                      </a:r>
                      <a:endParaRPr lang="en-US" sz="2800" dirty="0"/>
                    </a:p>
                  </a:txBody>
                  <a:tcPr/>
                </a:tc>
                <a:tc>
                  <a:txBody>
                    <a:bodyPr/>
                    <a:lstStyle/>
                    <a:p>
                      <a:r>
                        <a:rPr lang="en-US" sz="2800" dirty="0" smtClean="0"/>
                        <a:t>-5.5%</a:t>
                      </a:r>
                      <a:endParaRPr lang="en-US" sz="2800" dirty="0"/>
                    </a:p>
                  </a:txBody>
                  <a:tcPr/>
                </a:tc>
                <a:tc>
                  <a:txBody>
                    <a:bodyPr/>
                    <a:lstStyle/>
                    <a:p>
                      <a:r>
                        <a:rPr lang="en-US" sz="2800" dirty="0" smtClean="0"/>
                        <a:t>-6.2%</a:t>
                      </a:r>
                      <a:endParaRPr lang="en-US" sz="2800" dirty="0"/>
                    </a:p>
                  </a:txBody>
                  <a:tcPr/>
                </a:tc>
                <a:tc>
                  <a:txBody>
                    <a:bodyPr/>
                    <a:lstStyle/>
                    <a:p>
                      <a:r>
                        <a:rPr lang="en-US" sz="2800" dirty="0" smtClean="0"/>
                        <a:t>$2.75 billion</a:t>
                      </a:r>
                      <a:endParaRPr lang="en-US" sz="2800" dirty="0"/>
                    </a:p>
                  </a:txBody>
                  <a:tcPr/>
                </a:tc>
                <a:tc>
                  <a:txBody>
                    <a:bodyPr/>
                    <a:lstStyle/>
                    <a:p>
                      <a:endParaRPr lang="en-US" sz="2800"/>
                    </a:p>
                  </a:txBody>
                  <a:tcPr/>
                </a:tc>
              </a:tr>
              <a:tr h="370840">
                <a:tc>
                  <a:txBody>
                    <a:bodyPr/>
                    <a:lstStyle/>
                    <a:p>
                      <a:r>
                        <a:rPr lang="en-US" sz="2800" dirty="0" smtClean="0"/>
                        <a:t>1-1-2016</a:t>
                      </a:r>
                      <a:endParaRPr lang="en-US" sz="2800" dirty="0"/>
                    </a:p>
                  </a:txBody>
                  <a:tcPr/>
                </a:tc>
                <a:tc>
                  <a:txBody>
                    <a:bodyPr/>
                    <a:lstStyle/>
                    <a:p>
                      <a:r>
                        <a:rPr lang="en-US" sz="2800" dirty="0" smtClean="0"/>
                        <a:t>No filing</a:t>
                      </a:r>
                      <a:endParaRPr lang="en-US" sz="2800" dirty="0"/>
                    </a:p>
                  </a:txBody>
                  <a:tcPr/>
                </a:tc>
                <a:tc>
                  <a:txBody>
                    <a:bodyPr/>
                    <a:lstStyle/>
                    <a:p>
                      <a:r>
                        <a:rPr lang="en-US" sz="2800" dirty="0" smtClean="0"/>
                        <a:t>No filing</a:t>
                      </a:r>
                      <a:endParaRPr lang="en-US" sz="2800" dirty="0"/>
                    </a:p>
                  </a:txBody>
                  <a:tcPr/>
                </a:tc>
                <a:tc>
                  <a:txBody>
                    <a:bodyPr/>
                    <a:lstStyle/>
                    <a:p>
                      <a:r>
                        <a:rPr lang="en-US" sz="2800" dirty="0" smtClean="0"/>
                        <a:t>$2.83 Billion</a:t>
                      </a:r>
                      <a:endParaRPr lang="en-US" sz="2800" dirty="0"/>
                    </a:p>
                  </a:txBody>
                  <a:tcPr/>
                </a:tc>
                <a:tc>
                  <a:txBody>
                    <a:bodyPr/>
                    <a:lstStyle/>
                    <a:p>
                      <a:endParaRPr lang="en-US" sz="2800" dirty="0"/>
                    </a:p>
                  </a:txBody>
                  <a:tcPr/>
                </a:tc>
              </a:tr>
              <a:tr h="370840">
                <a:tc>
                  <a:txBody>
                    <a:bodyPr/>
                    <a:lstStyle/>
                    <a:p>
                      <a:r>
                        <a:rPr lang="en-US" sz="2800" dirty="0" smtClean="0"/>
                        <a:t>1-1-2017</a:t>
                      </a:r>
                      <a:endParaRPr lang="en-US" sz="2800" dirty="0"/>
                    </a:p>
                  </a:txBody>
                  <a:tcPr/>
                </a:tc>
                <a:tc>
                  <a:txBody>
                    <a:bodyPr/>
                    <a:lstStyle/>
                    <a:p>
                      <a:r>
                        <a:rPr lang="en-US" sz="2800" dirty="0" smtClean="0"/>
                        <a:t>-12.9%</a:t>
                      </a:r>
                      <a:endParaRPr lang="en-US" sz="2800" dirty="0"/>
                    </a:p>
                  </a:txBody>
                  <a:tcPr/>
                </a:tc>
                <a:tc>
                  <a:txBody>
                    <a:bodyPr/>
                    <a:lstStyle/>
                    <a:p>
                      <a:r>
                        <a:rPr lang="en-US" sz="2800" dirty="0" smtClean="0"/>
                        <a:t>-13.4%</a:t>
                      </a:r>
                      <a:endParaRPr lang="en-US" sz="2800" dirty="0"/>
                    </a:p>
                  </a:txBody>
                  <a:tcPr/>
                </a:tc>
                <a:tc>
                  <a:txBody>
                    <a:bodyPr/>
                    <a:lstStyle/>
                    <a:p>
                      <a:endParaRPr lang="en-US" sz="2800" dirty="0"/>
                    </a:p>
                  </a:txBody>
                  <a:tcPr/>
                </a:tc>
                <a:tc>
                  <a:txBody>
                    <a:bodyPr/>
                    <a:lstStyle/>
                    <a:p>
                      <a:endParaRPr lang="en-US" sz="2800" dirty="0"/>
                    </a:p>
                  </a:txBody>
                  <a:tcPr/>
                </a:tc>
              </a:tr>
              <a:tr h="370840">
                <a:tc>
                  <a:txBody>
                    <a:bodyPr/>
                    <a:lstStyle/>
                    <a:p>
                      <a:r>
                        <a:rPr lang="en-US" sz="2800" dirty="0" smtClean="0"/>
                        <a:t>Total</a:t>
                      </a:r>
                      <a:endParaRPr lang="en-US" sz="2800" dirty="0"/>
                    </a:p>
                  </a:txBody>
                  <a:tcPr/>
                </a:tc>
                <a:tc>
                  <a:txBody>
                    <a:bodyPr/>
                    <a:lstStyle/>
                    <a:p>
                      <a:r>
                        <a:rPr lang="en-US" sz="2800" dirty="0" smtClean="0"/>
                        <a:t>-32.0%</a:t>
                      </a:r>
                      <a:endParaRPr lang="en-US" sz="2800" dirty="0"/>
                    </a:p>
                  </a:txBody>
                  <a:tcPr/>
                </a:tc>
                <a:tc>
                  <a:txBody>
                    <a:bodyPr/>
                    <a:lstStyle/>
                    <a:p>
                      <a:r>
                        <a:rPr lang="en-US" sz="2800" dirty="0" smtClean="0"/>
                        <a:t>-25.2%</a:t>
                      </a:r>
                      <a:endParaRPr lang="en-US" sz="2800" dirty="0"/>
                    </a:p>
                  </a:txBody>
                  <a:tcPr/>
                </a:tc>
                <a:tc>
                  <a:txBody>
                    <a:bodyPr/>
                    <a:lstStyle/>
                    <a:p>
                      <a:endParaRPr lang="en-US" sz="2800" dirty="0"/>
                    </a:p>
                  </a:txBody>
                  <a:tcPr/>
                </a:tc>
                <a:tc>
                  <a:txBody>
                    <a:bodyPr/>
                    <a:lstStyle/>
                    <a:p>
                      <a:endParaRPr lang="en-US" sz="2800" dirty="0"/>
                    </a:p>
                  </a:txBody>
                  <a:tcPr/>
                </a:tc>
              </a:tr>
            </a:tbl>
          </a:graphicData>
        </a:graphic>
      </p:graphicFrame>
    </p:spTree>
    <p:extLst>
      <p:ext uri="{BB962C8B-B14F-4D97-AF65-F5344CB8AC3E}">
        <p14:creationId xmlns:p14="http://schemas.microsoft.com/office/powerpoint/2010/main" val="223810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NCCI Recommendations Applied to</a:t>
            </a:r>
            <a:br>
              <a:rPr lang="en-US" dirty="0" smtClean="0"/>
            </a:br>
            <a:r>
              <a:rPr lang="en-US" dirty="0" smtClean="0"/>
              <a:t>Calculate Premium Savings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488612"/>
              </p:ext>
            </p:extLst>
          </p:nvPr>
        </p:nvGraphicFramePr>
        <p:xfrm>
          <a:off x="413238" y="1690688"/>
          <a:ext cx="10032024" cy="3618484"/>
        </p:xfrm>
        <a:graphic>
          <a:graphicData uri="http://schemas.openxmlformats.org/drawingml/2006/table">
            <a:tbl>
              <a:tblPr firstRow="1" firstCol="1" bandRow="1">
                <a:tableStyleId>{5C22544A-7EE6-4342-B048-85BDC9FD1C3A}</a:tableStyleId>
              </a:tblPr>
              <a:tblGrid>
                <a:gridCol w="2507470"/>
                <a:gridCol w="3304246"/>
                <a:gridCol w="1711766"/>
                <a:gridCol w="2508542"/>
              </a:tblGrid>
              <a:tr h="967152">
                <a:tc>
                  <a:txBody>
                    <a:bodyPr/>
                    <a:lstStyle/>
                    <a:p>
                      <a:pPr marL="0" marR="0">
                        <a:lnSpc>
                          <a:spcPct val="106000"/>
                        </a:lnSpc>
                        <a:spcBef>
                          <a:spcPts val="0"/>
                        </a:spcBef>
                        <a:spcAft>
                          <a:spcPts val="0"/>
                        </a:spcAft>
                      </a:pPr>
                      <a:r>
                        <a:rPr lang="en-US" sz="1600" dirty="0">
                          <a:effectLst/>
                        </a:rPr>
                        <a:t>Date of NCCI Recommended Rate Reduction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1600" dirty="0">
                          <a:effectLst/>
                        </a:rPr>
                        <a:t>NCCI Recommended Rate Reduction</a:t>
                      </a:r>
                    </a:p>
                    <a:p>
                      <a:pPr marL="0" marR="0">
                        <a:lnSpc>
                          <a:spcPct val="106000"/>
                        </a:lnSpc>
                        <a:spcBef>
                          <a:spcPts val="0"/>
                        </a:spcBef>
                        <a:spcAft>
                          <a:spcPts val="0"/>
                        </a:spcAft>
                      </a:pPr>
                      <a:r>
                        <a:rPr lang="en-US" sz="1600" dirty="0">
                          <a:effectLst/>
                        </a:rPr>
                        <a:t>(Current) + (Previous) =</a:t>
                      </a:r>
                    </a:p>
                    <a:p>
                      <a:pPr marL="0" marR="0">
                        <a:lnSpc>
                          <a:spcPct val="106000"/>
                        </a:lnSpc>
                        <a:spcBef>
                          <a:spcPts val="0"/>
                        </a:spcBef>
                        <a:spcAft>
                          <a:spcPts val="0"/>
                        </a:spcAft>
                      </a:pPr>
                      <a:r>
                        <a:rPr lang="en-US" sz="1600" dirty="0">
                          <a:effectLst/>
                        </a:rPr>
                        <a:t>Cumulative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1600" dirty="0">
                          <a:effectLst/>
                        </a:rPr>
                        <a:t>2011 WC Insurance Premium Base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1600" dirty="0">
                          <a:effectLst/>
                        </a:rPr>
                        <a:t>Premium Savings if NCCI Recommendations Had Been Followed by Insurance </a:t>
                      </a:r>
                      <a:r>
                        <a:rPr lang="en-US" sz="1600" dirty="0" smtClean="0">
                          <a:effectLst/>
                        </a:rPr>
                        <a:t>Companies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r>
              <a:tr h="272255">
                <a:tc>
                  <a:txBody>
                    <a:bodyPr/>
                    <a:lstStyle/>
                    <a:p>
                      <a:pPr marL="0" marR="0">
                        <a:lnSpc>
                          <a:spcPct val="106000"/>
                        </a:lnSpc>
                        <a:spcBef>
                          <a:spcPts val="0"/>
                        </a:spcBef>
                        <a:spcAft>
                          <a:spcPts val="0"/>
                        </a:spcAft>
                      </a:pPr>
                      <a:r>
                        <a:rPr lang="en-US" sz="1800" dirty="0">
                          <a:effectLst/>
                        </a:rPr>
                        <a:t>9-1-2011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2000" dirty="0">
                          <a:effectLst/>
                        </a:rPr>
                        <a:t>-8.8%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a:effectLst/>
                        </a:rPr>
                        <a:t>X $2.418 billion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-$212 million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r h="272255">
                <a:tc>
                  <a:txBody>
                    <a:bodyPr/>
                    <a:lstStyle/>
                    <a:p>
                      <a:pPr marL="0" marR="0">
                        <a:lnSpc>
                          <a:spcPct val="106000"/>
                        </a:lnSpc>
                        <a:spcBef>
                          <a:spcPts val="0"/>
                        </a:spcBef>
                        <a:spcAft>
                          <a:spcPts val="0"/>
                        </a:spcAft>
                      </a:pPr>
                      <a:r>
                        <a:rPr lang="en-US" sz="1800" dirty="0">
                          <a:effectLst/>
                        </a:rPr>
                        <a:t>1-1-2012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2000" dirty="0">
                          <a:effectLst/>
                        </a:rPr>
                        <a:t>(+3.5) + (-8.8) = -5.3%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a:effectLst/>
                        </a:rPr>
                        <a:t>X $2.418 billion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-$128 million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r h="272255">
                <a:tc>
                  <a:txBody>
                    <a:bodyPr/>
                    <a:lstStyle/>
                    <a:p>
                      <a:pPr marL="0" marR="0">
                        <a:lnSpc>
                          <a:spcPct val="106000"/>
                        </a:lnSpc>
                        <a:spcBef>
                          <a:spcPts val="0"/>
                        </a:spcBef>
                        <a:spcAft>
                          <a:spcPts val="0"/>
                        </a:spcAft>
                      </a:pPr>
                      <a:r>
                        <a:rPr lang="en-US" sz="1800" dirty="0">
                          <a:effectLst/>
                        </a:rPr>
                        <a:t>1-1-2013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2000" dirty="0">
                          <a:effectLst/>
                        </a:rPr>
                        <a:t>(-3.8) + (-5.3) = -9.1%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a:effectLst/>
                        </a:rPr>
                        <a:t>X $2.418 billion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-$220 million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r h="272255">
                <a:tc>
                  <a:txBody>
                    <a:bodyPr/>
                    <a:lstStyle/>
                    <a:p>
                      <a:pPr marL="0" marR="0">
                        <a:lnSpc>
                          <a:spcPct val="106000"/>
                        </a:lnSpc>
                        <a:spcBef>
                          <a:spcPts val="0"/>
                        </a:spcBef>
                        <a:spcAft>
                          <a:spcPts val="0"/>
                        </a:spcAft>
                      </a:pPr>
                      <a:r>
                        <a:rPr lang="en-US" sz="1800" dirty="0">
                          <a:effectLst/>
                        </a:rPr>
                        <a:t>1-1-2014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2000" dirty="0">
                          <a:effectLst/>
                        </a:rPr>
                        <a:t>(-4.5) + (-9.1) = -13.6%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a:effectLst/>
                        </a:rPr>
                        <a:t>X $2.418 billion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-$328 million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r h="272255">
                <a:tc>
                  <a:txBody>
                    <a:bodyPr/>
                    <a:lstStyle/>
                    <a:p>
                      <a:pPr marL="0" marR="0">
                        <a:lnSpc>
                          <a:spcPct val="106000"/>
                        </a:lnSpc>
                        <a:spcBef>
                          <a:spcPts val="0"/>
                        </a:spcBef>
                        <a:spcAft>
                          <a:spcPts val="0"/>
                        </a:spcAft>
                      </a:pPr>
                      <a:r>
                        <a:rPr lang="en-US" sz="1800" dirty="0">
                          <a:effectLst/>
                        </a:rPr>
                        <a:t>1-1-2015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2000" dirty="0">
                          <a:effectLst/>
                        </a:rPr>
                        <a:t>(-5.5) + (-13.6) = -19.1%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a:effectLst/>
                        </a:rPr>
                        <a:t>X $2.418 billion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-$461 million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r h="272255">
                <a:tc>
                  <a:txBody>
                    <a:bodyPr/>
                    <a:lstStyle/>
                    <a:p>
                      <a:pPr marL="0" marR="0">
                        <a:lnSpc>
                          <a:spcPct val="106000"/>
                        </a:lnSpc>
                        <a:spcBef>
                          <a:spcPts val="0"/>
                        </a:spcBef>
                        <a:spcAft>
                          <a:spcPts val="0"/>
                        </a:spcAft>
                      </a:pPr>
                      <a:r>
                        <a:rPr lang="en-US" sz="1800" dirty="0">
                          <a:effectLst/>
                        </a:rPr>
                        <a:t>1-1-2016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2000" dirty="0">
                          <a:effectLst/>
                        </a:rPr>
                        <a:t>None  + (-19.1) = -19.1%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dirty="0">
                          <a:effectLst/>
                        </a:rPr>
                        <a:t>X $2.418 billion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-$461 million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r h="272255">
                <a:tc>
                  <a:txBody>
                    <a:bodyPr/>
                    <a:lstStyle/>
                    <a:p>
                      <a:pPr marL="0" marR="0">
                        <a:lnSpc>
                          <a:spcPct val="106000"/>
                        </a:lnSpc>
                        <a:spcBef>
                          <a:spcPts val="0"/>
                        </a:spcBef>
                        <a:spcAft>
                          <a:spcPts val="0"/>
                        </a:spcAft>
                      </a:pPr>
                      <a:r>
                        <a:rPr lang="en-US" sz="1800" dirty="0">
                          <a:effectLst/>
                        </a:rPr>
                        <a:t>1-1-2017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2000" dirty="0">
                          <a:effectLst/>
                        </a:rPr>
                        <a:t>(-12.9) + (-19.1) = -32.0%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dirty="0">
                          <a:effectLst/>
                        </a:rPr>
                        <a:t>X $2.418 billion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-$774 million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r h="272255">
                <a:tc>
                  <a:txBody>
                    <a:bodyPr/>
                    <a:lstStyle/>
                    <a:p>
                      <a:pPr marL="0" marR="0">
                        <a:lnSpc>
                          <a:spcPct val="106000"/>
                        </a:lnSpc>
                        <a:spcBef>
                          <a:spcPts val="0"/>
                        </a:spcBef>
                        <a:spcAft>
                          <a:spcPts val="0"/>
                        </a:spcAft>
                      </a:pPr>
                      <a:r>
                        <a:rPr lang="en-US" sz="18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nSpc>
                          <a:spcPct val="106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06000"/>
                        </a:lnSpc>
                        <a:spcBef>
                          <a:spcPts val="0"/>
                        </a:spcBef>
                        <a:spcAft>
                          <a:spcPts val="0"/>
                        </a:spcAft>
                      </a:pPr>
                      <a:r>
                        <a:rPr lang="en-US" sz="2000" dirty="0">
                          <a:effectLst/>
                        </a:rPr>
                        <a:t>-$2.58 BILLION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r>
            </a:tbl>
          </a:graphicData>
        </a:graphic>
      </p:graphicFrame>
      <p:sp>
        <p:nvSpPr>
          <p:cNvPr id="5" name="Rectangle 1"/>
          <p:cNvSpPr>
            <a:spLocks noChangeArrowheads="1"/>
          </p:cNvSpPr>
          <p:nvPr/>
        </p:nvSpPr>
        <p:spPr bwMode="auto">
          <a:xfrm>
            <a:off x="-5266483" y="78672"/>
            <a:ext cx="2060052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425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Oregon Workers’ Compensation </a:t>
            </a:r>
            <a:br>
              <a:rPr lang="en-US" dirty="0" smtClean="0"/>
            </a:br>
            <a:r>
              <a:rPr lang="en-US" dirty="0" smtClean="0"/>
              <a:t>Premium Rate Ranking Study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093397"/>
              </p:ext>
            </p:extLst>
          </p:nvPr>
        </p:nvGraphicFramePr>
        <p:xfrm>
          <a:off x="838200" y="1825625"/>
          <a:ext cx="10515600" cy="3708400"/>
        </p:xfrm>
        <a:graphic>
          <a:graphicData uri="http://schemas.openxmlformats.org/drawingml/2006/table">
            <a:tbl>
              <a:tblPr firstRow="1" bandRow="1">
                <a:tableStyleId>{073A0DAA-6AF3-43AB-8588-CEC1D06C72B9}</a:tableStyleId>
              </a:tblPr>
              <a:tblGrid>
                <a:gridCol w="2103120"/>
                <a:gridCol w="2103120"/>
                <a:gridCol w="2103120"/>
                <a:gridCol w="2103120"/>
                <a:gridCol w="2103120"/>
              </a:tblGrid>
              <a:tr h="370840">
                <a:tc>
                  <a:txBody>
                    <a:bodyPr/>
                    <a:lstStyle/>
                    <a:p>
                      <a:r>
                        <a:rPr lang="en-US" dirty="0" smtClean="0"/>
                        <a:t>Year</a:t>
                      </a:r>
                      <a:endParaRPr lang="en-US" dirty="0"/>
                    </a:p>
                  </a:txBody>
                  <a:tcPr/>
                </a:tc>
                <a:tc>
                  <a:txBody>
                    <a:bodyPr/>
                    <a:lstStyle/>
                    <a:p>
                      <a:r>
                        <a:rPr lang="en-US" dirty="0" smtClean="0"/>
                        <a:t>Index Rate</a:t>
                      </a:r>
                      <a:endParaRPr lang="en-US" dirty="0"/>
                    </a:p>
                  </a:txBody>
                  <a:tcPr/>
                </a:tc>
                <a:tc>
                  <a:txBody>
                    <a:bodyPr/>
                    <a:lstStyle/>
                    <a:p>
                      <a:r>
                        <a:rPr lang="en-US" dirty="0" smtClean="0"/>
                        <a:t>Median</a:t>
                      </a:r>
                      <a:endParaRPr lang="en-US" dirty="0"/>
                    </a:p>
                  </a:txBody>
                  <a:tcPr/>
                </a:tc>
                <a:tc>
                  <a:txBody>
                    <a:bodyPr/>
                    <a:lstStyle/>
                    <a:p>
                      <a:r>
                        <a:rPr lang="en-US" dirty="0" smtClean="0"/>
                        <a:t>% of Median</a:t>
                      </a:r>
                      <a:endParaRPr lang="en-US" dirty="0"/>
                    </a:p>
                  </a:txBody>
                  <a:tcPr/>
                </a:tc>
                <a:tc>
                  <a:txBody>
                    <a:bodyPr/>
                    <a:lstStyle/>
                    <a:p>
                      <a:r>
                        <a:rPr lang="en-US" dirty="0" smtClean="0"/>
                        <a:t>Rank</a:t>
                      </a:r>
                      <a:endParaRPr lang="en-US" dirty="0"/>
                    </a:p>
                  </a:txBody>
                  <a:tcPr/>
                </a:tc>
              </a:tr>
              <a:tr h="370840">
                <a:tc>
                  <a:txBody>
                    <a:bodyPr/>
                    <a:lstStyle/>
                    <a:p>
                      <a:r>
                        <a:rPr lang="en-US" dirty="0" smtClean="0"/>
                        <a:t>2016</a:t>
                      </a:r>
                      <a:endParaRPr lang="en-US" dirty="0"/>
                    </a:p>
                  </a:txBody>
                  <a:tcPr/>
                </a:tc>
                <a:tc>
                  <a:txBody>
                    <a:bodyPr/>
                    <a:lstStyle/>
                    <a:p>
                      <a:r>
                        <a:rPr lang="en-US" dirty="0" smtClean="0"/>
                        <a:t>2.23</a:t>
                      </a:r>
                      <a:endParaRPr lang="en-US" dirty="0"/>
                    </a:p>
                  </a:txBody>
                  <a:tcPr/>
                </a:tc>
                <a:tc>
                  <a:txBody>
                    <a:bodyPr/>
                    <a:lstStyle/>
                    <a:p>
                      <a:r>
                        <a:rPr lang="en-US" dirty="0" smtClean="0"/>
                        <a:t>1.85</a:t>
                      </a:r>
                      <a:endParaRPr lang="en-US" dirty="0"/>
                    </a:p>
                  </a:txBody>
                  <a:tcPr/>
                </a:tc>
                <a:tc>
                  <a:txBody>
                    <a:bodyPr/>
                    <a:lstStyle/>
                    <a:p>
                      <a:r>
                        <a:rPr lang="en-US" dirty="0" smtClean="0"/>
                        <a:t>121</a:t>
                      </a:r>
                      <a:endParaRPr lang="en-US" dirty="0"/>
                    </a:p>
                  </a:txBody>
                  <a:tcPr/>
                </a:tc>
                <a:tc>
                  <a:txBody>
                    <a:bodyPr/>
                    <a:lstStyle/>
                    <a:p>
                      <a:r>
                        <a:rPr lang="en-US" dirty="0" smtClean="0"/>
                        <a:t>8</a:t>
                      </a:r>
                      <a:endParaRPr lang="en-US" dirty="0"/>
                    </a:p>
                  </a:txBody>
                  <a:tcPr/>
                </a:tc>
              </a:tr>
              <a:tr h="370840">
                <a:tc>
                  <a:txBody>
                    <a:bodyPr/>
                    <a:lstStyle/>
                    <a:p>
                      <a:r>
                        <a:rPr lang="en-US" dirty="0" smtClean="0"/>
                        <a:t>2014</a:t>
                      </a:r>
                      <a:endParaRPr lang="en-US" dirty="0"/>
                    </a:p>
                  </a:txBody>
                  <a:tcPr/>
                </a:tc>
                <a:tc>
                  <a:txBody>
                    <a:bodyPr/>
                    <a:lstStyle/>
                    <a:p>
                      <a:r>
                        <a:rPr lang="en-US" dirty="0" smtClean="0"/>
                        <a:t>2.35</a:t>
                      </a:r>
                      <a:endParaRPr lang="en-US" dirty="0"/>
                    </a:p>
                  </a:txBody>
                  <a:tcPr/>
                </a:tc>
                <a:tc>
                  <a:txBody>
                    <a:bodyPr/>
                    <a:lstStyle/>
                    <a:p>
                      <a:r>
                        <a:rPr lang="en-US" dirty="0" smtClean="0"/>
                        <a:t>1.85</a:t>
                      </a:r>
                      <a:endParaRPr lang="en-US" dirty="0"/>
                    </a:p>
                  </a:txBody>
                  <a:tcPr/>
                </a:tc>
                <a:tc>
                  <a:txBody>
                    <a:bodyPr/>
                    <a:lstStyle/>
                    <a:p>
                      <a:r>
                        <a:rPr lang="en-US" dirty="0" smtClean="0"/>
                        <a:t>127</a:t>
                      </a:r>
                      <a:endParaRPr lang="en-US" dirty="0"/>
                    </a:p>
                  </a:txBody>
                  <a:tcPr/>
                </a:tc>
                <a:tc>
                  <a:txBody>
                    <a:bodyPr/>
                    <a:lstStyle/>
                    <a:p>
                      <a:r>
                        <a:rPr lang="en-US" dirty="0" smtClean="0"/>
                        <a:t>7</a:t>
                      </a:r>
                      <a:endParaRPr lang="en-US" dirty="0"/>
                    </a:p>
                  </a:txBody>
                  <a:tcPr/>
                </a:tc>
              </a:tr>
              <a:tr h="370840">
                <a:tc>
                  <a:txBody>
                    <a:bodyPr/>
                    <a:lstStyle/>
                    <a:p>
                      <a:r>
                        <a:rPr lang="en-US" dirty="0" smtClean="0"/>
                        <a:t>2012</a:t>
                      </a:r>
                      <a:endParaRPr lang="en-US" dirty="0"/>
                    </a:p>
                  </a:txBody>
                  <a:tcPr/>
                </a:tc>
                <a:tc>
                  <a:txBody>
                    <a:bodyPr/>
                    <a:lstStyle/>
                    <a:p>
                      <a:r>
                        <a:rPr lang="en-US" dirty="0" smtClean="0"/>
                        <a:t>2.83</a:t>
                      </a:r>
                      <a:endParaRPr lang="en-US" dirty="0"/>
                    </a:p>
                  </a:txBody>
                  <a:tcPr/>
                </a:tc>
                <a:tc>
                  <a:txBody>
                    <a:bodyPr/>
                    <a:lstStyle/>
                    <a:p>
                      <a:r>
                        <a:rPr lang="en-US" dirty="0" smtClean="0"/>
                        <a:t>1.51</a:t>
                      </a:r>
                      <a:endParaRPr lang="en-US" dirty="0"/>
                    </a:p>
                  </a:txBody>
                  <a:tcPr/>
                </a:tc>
                <a:tc>
                  <a:txBody>
                    <a:bodyPr/>
                    <a:lstStyle/>
                    <a:p>
                      <a:r>
                        <a:rPr lang="en-US" dirty="0" smtClean="0"/>
                        <a:t>151</a:t>
                      </a:r>
                      <a:endParaRPr lang="en-US" dirty="0"/>
                    </a:p>
                  </a:txBody>
                  <a:tcPr/>
                </a:tc>
                <a:tc>
                  <a:txBody>
                    <a:bodyPr/>
                    <a:lstStyle/>
                    <a:p>
                      <a:r>
                        <a:rPr lang="en-US" dirty="0" smtClean="0"/>
                        <a:t>4</a:t>
                      </a:r>
                      <a:endParaRPr lang="en-US" dirty="0"/>
                    </a:p>
                  </a:txBody>
                  <a:tcPr/>
                </a:tc>
              </a:tr>
              <a:tr h="370840">
                <a:tc>
                  <a:txBody>
                    <a:bodyPr/>
                    <a:lstStyle/>
                    <a:p>
                      <a:r>
                        <a:rPr lang="en-US" dirty="0" smtClean="0"/>
                        <a:t>2010</a:t>
                      </a:r>
                      <a:endParaRPr lang="en-US" dirty="0"/>
                    </a:p>
                  </a:txBody>
                  <a:tcPr/>
                </a:tc>
                <a:tc>
                  <a:txBody>
                    <a:bodyPr/>
                    <a:lstStyle/>
                    <a:p>
                      <a:r>
                        <a:rPr lang="en-US" dirty="0" smtClean="0"/>
                        <a:t>3.05</a:t>
                      </a:r>
                      <a:endParaRPr lang="en-US" dirty="0"/>
                    </a:p>
                  </a:txBody>
                  <a:tcPr/>
                </a:tc>
                <a:tc>
                  <a:txBody>
                    <a:bodyPr/>
                    <a:lstStyle/>
                    <a:p>
                      <a:r>
                        <a:rPr lang="en-US" dirty="0" smtClean="0"/>
                        <a:t>2.04</a:t>
                      </a:r>
                      <a:endParaRPr lang="en-US" dirty="0"/>
                    </a:p>
                  </a:txBody>
                  <a:tcPr/>
                </a:tc>
                <a:tc>
                  <a:txBody>
                    <a:bodyPr/>
                    <a:lstStyle/>
                    <a:p>
                      <a:r>
                        <a:rPr lang="en-US" dirty="0" smtClean="0"/>
                        <a:t>149</a:t>
                      </a:r>
                      <a:endParaRPr lang="en-US" dirty="0"/>
                    </a:p>
                  </a:txBody>
                  <a:tcPr/>
                </a:tc>
                <a:tc>
                  <a:txBody>
                    <a:bodyPr/>
                    <a:lstStyle/>
                    <a:p>
                      <a:r>
                        <a:rPr lang="en-US" dirty="0" smtClean="0"/>
                        <a:t>3</a:t>
                      </a:r>
                      <a:endParaRPr lang="en-US" dirty="0"/>
                    </a:p>
                  </a:txBody>
                  <a:tcPr/>
                </a:tc>
              </a:tr>
              <a:tr h="370840">
                <a:tc>
                  <a:txBody>
                    <a:bodyPr/>
                    <a:lstStyle/>
                    <a:p>
                      <a:r>
                        <a:rPr lang="en-US" dirty="0" smtClean="0"/>
                        <a:t>2008</a:t>
                      </a:r>
                      <a:endParaRPr lang="en-US" dirty="0"/>
                    </a:p>
                  </a:txBody>
                  <a:tcPr/>
                </a:tc>
                <a:tc>
                  <a:txBody>
                    <a:bodyPr/>
                    <a:lstStyle/>
                    <a:p>
                      <a:r>
                        <a:rPr lang="en-US" dirty="0" smtClean="0"/>
                        <a:t>2.79</a:t>
                      </a:r>
                      <a:endParaRPr lang="en-US" dirty="0"/>
                    </a:p>
                  </a:txBody>
                  <a:tcPr/>
                </a:tc>
                <a:tc>
                  <a:txBody>
                    <a:bodyPr/>
                    <a:lstStyle/>
                    <a:p>
                      <a:r>
                        <a:rPr lang="en-US" dirty="0" smtClean="0"/>
                        <a:t>2.26</a:t>
                      </a:r>
                      <a:endParaRPr lang="en-US" dirty="0"/>
                    </a:p>
                  </a:txBody>
                  <a:tcPr/>
                </a:tc>
                <a:tc>
                  <a:txBody>
                    <a:bodyPr/>
                    <a:lstStyle/>
                    <a:p>
                      <a:r>
                        <a:rPr lang="en-US" dirty="0" smtClean="0"/>
                        <a:t>124</a:t>
                      </a:r>
                      <a:endParaRPr lang="en-US" dirty="0"/>
                    </a:p>
                  </a:txBody>
                  <a:tcPr/>
                </a:tc>
                <a:tc>
                  <a:txBody>
                    <a:bodyPr/>
                    <a:lstStyle/>
                    <a:p>
                      <a:r>
                        <a:rPr lang="en-US" dirty="0" smtClean="0"/>
                        <a:t>10</a:t>
                      </a:r>
                      <a:endParaRPr lang="en-US" dirty="0"/>
                    </a:p>
                  </a:txBody>
                  <a:tcPr/>
                </a:tc>
              </a:tr>
              <a:tr h="370840">
                <a:tc>
                  <a:txBody>
                    <a:bodyPr/>
                    <a:lstStyle/>
                    <a:p>
                      <a:r>
                        <a:rPr lang="en-US" dirty="0" smtClean="0"/>
                        <a:t>2006</a:t>
                      </a:r>
                      <a:endParaRPr lang="en-US" dirty="0"/>
                    </a:p>
                  </a:txBody>
                  <a:tcPr/>
                </a:tc>
                <a:tc>
                  <a:txBody>
                    <a:bodyPr/>
                    <a:lstStyle/>
                    <a:p>
                      <a:r>
                        <a:rPr lang="en-US" dirty="0" smtClean="0"/>
                        <a:t>2.69</a:t>
                      </a:r>
                      <a:endParaRPr lang="en-US" dirty="0"/>
                    </a:p>
                  </a:txBody>
                  <a:tcPr/>
                </a:tc>
                <a:tc>
                  <a:txBody>
                    <a:bodyPr/>
                    <a:lstStyle/>
                    <a:p>
                      <a:r>
                        <a:rPr lang="en-US" dirty="0" smtClean="0"/>
                        <a:t>2.48</a:t>
                      </a:r>
                      <a:endParaRPr lang="en-US" dirty="0"/>
                    </a:p>
                  </a:txBody>
                  <a:tcPr/>
                </a:tc>
                <a:tc>
                  <a:txBody>
                    <a:bodyPr/>
                    <a:lstStyle/>
                    <a:p>
                      <a:r>
                        <a:rPr lang="en-US" dirty="0" smtClean="0"/>
                        <a:t>108</a:t>
                      </a:r>
                      <a:endParaRPr lang="en-US" dirty="0"/>
                    </a:p>
                  </a:txBody>
                  <a:tcPr/>
                </a:tc>
                <a:tc>
                  <a:txBody>
                    <a:bodyPr/>
                    <a:lstStyle/>
                    <a:p>
                      <a:r>
                        <a:rPr lang="en-US" dirty="0" smtClean="0"/>
                        <a:t>20</a:t>
                      </a:r>
                      <a:endParaRPr lang="en-US" dirty="0"/>
                    </a:p>
                  </a:txBody>
                  <a:tcPr/>
                </a:tc>
              </a:tr>
              <a:tr h="370840">
                <a:tc>
                  <a:txBody>
                    <a:bodyPr/>
                    <a:lstStyle/>
                    <a:p>
                      <a:r>
                        <a:rPr lang="en-US" dirty="0" smtClean="0"/>
                        <a:t>2004</a:t>
                      </a:r>
                      <a:endParaRPr lang="en-US" dirty="0"/>
                    </a:p>
                  </a:txBody>
                  <a:tcPr/>
                </a:tc>
                <a:tc>
                  <a:txBody>
                    <a:bodyPr/>
                    <a:lstStyle/>
                    <a:p>
                      <a:r>
                        <a:rPr lang="en-US" dirty="0" smtClean="0"/>
                        <a:t>2.65</a:t>
                      </a:r>
                      <a:endParaRPr lang="en-US" dirty="0"/>
                    </a:p>
                  </a:txBody>
                  <a:tcPr/>
                </a:tc>
                <a:tc>
                  <a:txBody>
                    <a:bodyPr/>
                    <a:lstStyle/>
                    <a:p>
                      <a:endParaRPr lang="en-US" dirty="0"/>
                    </a:p>
                  </a:txBody>
                  <a:tcPr/>
                </a:tc>
                <a:tc>
                  <a:txBody>
                    <a:bodyPr/>
                    <a:lstStyle/>
                    <a:p>
                      <a:endParaRPr lang="en-US"/>
                    </a:p>
                  </a:txBody>
                  <a:tcPr/>
                </a:tc>
                <a:tc>
                  <a:txBody>
                    <a:bodyPr/>
                    <a:lstStyle/>
                    <a:p>
                      <a:r>
                        <a:rPr lang="en-US" dirty="0" smtClean="0"/>
                        <a:t>23</a:t>
                      </a:r>
                      <a:endParaRPr lang="en-US" dirty="0"/>
                    </a:p>
                  </a:txBody>
                  <a:tcPr/>
                </a:tc>
              </a:tr>
              <a:tr h="370840">
                <a:tc>
                  <a:txBody>
                    <a:bodyPr/>
                    <a:lstStyle/>
                    <a:p>
                      <a:r>
                        <a:rPr lang="en-US" dirty="0" smtClean="0"/>
                        <a:t>2002</a:t>
                      </a:r>
                      <a:endParaRPr lang="en-US" dirty="0"/>
                    </a:p>
                  </a:txBody>
                  <a:tcPr/>
                </a:tc>
                <a:tc>
                  <a:txBody>
                    <a:bodyPr/>
                    <a:lstStyle/>
                    <a:p>
                      <a:r>
                        <a:rPr lang="en-US" dirty="0" smtClean="0"/>
                        <a:t>2.74</a:t>
                      </a:r>
                      <a:endParaRPr lang="en-US" dirty="0"/>
                    </a:p>
                  </a:txBody>
                  <a:tcPr/>
                </a:tc>
                <a:tc>
                  <a:txBody>
                    <a:bodyPr/>
                    <a:lstStyle/>
                    <a:p>
                      <a:endParaRPr lang="en-US" dirty="0"/>
                    </a:p>
                  </a:txBody>
                  <a:tcPr/>
                </a:tc>
                <a:tc>
                  <a:txBody>
                    <a:bodyPr/>
                    <a:lstStyle/>
                    <a:p>
                      <a:endParaRPr lang="en-US"/>
                    </a:p>
                  </a:txBody>
                  <a:tcPr/>
                </a:tc>
                <a:tc>
                  <a:txBody>
                    <a:bodyPr/>
                    <a:lstStyle/>
                    <a:p>
                      <a:r>
                        <a:rPr lang="en-US" dirty="0" smtClean="0"/>
                        <a:t>20</a:t>
                      </a:r>
                      <a:endParaRPr lang="en-US" dirty="0"/>
                    </a:p>
                  </a:txBody>
                  <a:tcPr/>
                </a:tc>
              </a:tr>
              <a:tr h="370840">
                <a:tc>
                  <a:txBody>
                    <a:bodyPr/>
                    <a:lstStyle/>
                    <a:p>
                      <a:r>
                        <a:rPr lang="en-US" dirty="0" smtClean="0"/>
                        <a:t>2000</a:t>
                      </a:r>
                      <a:endParaRPr lang="en-US" dirty="0"/>
                    </a:p>
                  </a:txBody>
                  <a:tcPr/>
                </a:tc>
                <a:tc>
                  <a:txBody>
                    <a:bodyPr/>
                    <a:lstStyle/>
                    <a:p>
                      <a:r>
                        <a:rPr lang="en-US" dirty="0" smtClean="0"/>
                        <a:t>2.62</a:t>
                      </a:r>
                      <a:endParaRPr lang="en-US" dirty="0"/>
                    </a:p>
                  </a:txBody>
                  <a:tcPr/>
                </a:tc>
                <a:tc>
                  <a:txBody>
                    <a:bodyPr/>
                    <a:lstStyle/>
                    <a:p>
                      <a:endParaRPr lang="en-US"/>
                    </a:p>
                  </a:txBody>
                  <a:tcPr/>
                </a:tc>
                <a:tc>
                  <a:txBody>
                    <a:bodyPr/>
                    <a:lstStyle/>
                    <a:p>
                      <a:endParaRPr lang="en-US"/>
                    </a:p>
                  </a:txBody>
                  <a:tcPr/>
                </a:tc>
                <a:tc>
                  <a:txBody>
                    <a:bodyPr/>
                    <a:lstStyle/>
                    <a:p>
                      <a:r>
                        <a:rPr lang="en-US" dirty="0" smtClean="0"/>
                        <a:t>15</a:t>
                      </a:r>
                      <a:endParaRPr lang="en-US" dirty="0"/>
                    </a:p>
                  </a:txBody>
                  <a:tcPr/>
                </a:tc>
              </a:tr>
            </a:tbl>
          </a:graphicData>
        </a:graphic>
      </p:graphicFrame>
    </p:spTree>
    <p:extLst>
      <p:ext uri="{BB962C8B-B14F-4D97-AF65-F5344CB8AC3E}">
        <p14:creationId xmlns:p14="http://schemas.microsoft.com/office/powerpoint/2010/main" val="162880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Comments from the Author of the Oregon </a:t>
            </a:r>
            <a:r>
              <a:rPr lang="en-US" sz="3600" dirty="0"/>
              <a:t>Workers’ </a:t>
            </a:r>
            <a:r>
              <a:rPr lang="en-US" sz="3600" dirty="0" smtClean="0"/>
              <a:t>Compensation Premium </a:t>
            </a:r>
            <a:r>
              <a:rPr lang="en-US" sz="3600" dirty="0"/>
              <a:t>Rate Ranking </a:t>
            </a:r>
            <a:r>
              <a:rPr lang="en-US" sz="3600" dirty="0" smtClean="0"/>
              <a:t>Study</a:t>
            </a:r>
            <a:br>
              <a:rPr lang="en-US" sz="3600" dirty="0" smtClean="0"/>
            </a:br>
            <a:r>
              <a:rPr lang="en-US" sz="3600" dirty="0" smtClean="0"/>
              <a:t>Lynch Ryan Workers’ Comp Insider Blog, 10/02/2016</a:t>
            </a:r>
            <a:endParaRPr lang="en-US" sz="3600" dirty="0"/>
          </a:p>
        </p:txBody>
      </p:sp>
      <p:sp>
        <p:nvSpPr>
          <p:cNvPr id="3" name="Content Placeholder 2"/>
          <p:cNvSpPr>
            <a:spLocks noGrp="1"/>
          </p:cNvSpPr>
          <p:nvPr>
            <p:ph idx="1"/>
          </p:nvPr>
        </p:nvSpPr>
        <p:spPr/>
        <p:txBody>
          <a:bodyPr>
            <a:normAutofit fontScale="92500" lnSpcReduction="20000"/>
          </a:bodyPr>
          <a:lstStyle/>
          <a:p>
            <a:r>
              <a:rPr lang="en-US" sz="2600" dirty="0" smtClean="0"/>
              <a:t>“Employers can reduce their workers’ compensation rates through accident prevention, safety training, and by helping injured workers return to work quickly.” Table 2.</a:t>
            </a:r>
          </a:p>
          <a:p>
            <a:r>
              <a:rPr lang="en-US" sz="2600" dirty="0" smtClean="0"/>
              <a:t>“This isn’t a report card! The study isn’t an overall evaluation of states’ workers’ compensation systems. There are other important aspects of workers’ compensation systems that are beyond the scope of this analysis. The study focuses on one aspect of workers’ compensation systems: rates paid by employers that purchase insurance.”</a:t>
            </a:r>
          </a:p>
          <a:p>
            <a:r>
              <a:rPr lang="en-US" sz="2600" dirty="0" smtClean="0"/>
              <a:t>“Rank values are useful, but they have major limitations for interstate comparison. So, we publish a second comparison factor, Percent of Study Median. We recommend using this measure, rather than rank values, for comparing states’ relative rate position over multiple studies.”</a:t>
            </a:r>
          </a:p>
          <a:p>
            <a:r>
              <a:rPr lang="en-US" sz="2600" dirty="0" smtClean="0"/>
              <a:t>“We study rates using a snapshot on January 1 of the study year. We look at where the rates are on the date of the snapshot, not whether they are going up or down.”</a:t>
            </a:r>
          </a:p>
          <a:p>
            <a:endParaRPr lang="en-US" sz="2600" dirty="0" smtClean="0"/>
          </a:p>
          <a:p>
            <a:endParaRPr lang="en-US" dirty="0"/>
          </a:p>
        </p:txBody>
      </p:sp>
    </p:spTree>
    <p:extLst>
      <p:ext uri="{BB962C8B-B14F-4D97-AF65-F5344CB8AC3E}">
        <p14:creationId xmlns:p14="http://schemas.microsoft.com/office/powerpoint/2010/main" val="228976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Comments from the Author of the Oregon </a:t>
            </a:r>
            <a:r>
              <a:rPr lang="en-US" sz="3600" dirty="0"/>
              <a:t>Workers’ </a:t>
            </a:r>
            <a:r>
              <a:rPr lang="en-US" sz="3600" dirty="0" smtClean="0"/>
              <a:t>Compensation Premium </a:t>
            </a:r>
            <a:r>
              <a:rPr lang="en-US" sz="3600" dirty="0"/>
              <a:t>Rate Ranking </a:t>
            </a:r>
            <a:r>
              <a:rPr lang="en-US" sz="3600" dirty="0" smtClean="0"/>
              <a:t>Study</a:t>
            </a:r>
            <a:br>
              <a:rPr lang="en-US" sz="3600" dirty="0" smtClean="0"/>
            </a:br>
            <a:r>
              <a:rPr lang="en-US" sz="3600" dirty="0" smtClean="0"/>
              <a:t>Lynch Ryan Workers’ Comp Insider Blog, 10/02/2016</a:t>
            </a:r>
            <a:endParaRPr lang="en-US" sz="3600" dirty="0"/>
          </a:p>
        </p:txBody>
      </p:sp>
      <p:sp>
        <p:nvSpPr>
          <p:cNvPr id="3" name="Content Placeholder 2"/>
          <p:cNvSpPr>
            <a:spLocks noGrp="1"/>
          </p:cNvSpPr>
          <p:nvPr>
            <p:ph idx="1"/>
          </p:nvPr>
        </p:nvSpPr>
        <p:spPr/>
        <p:txBody>
          <a:bodyPr>
            <a:normAutofit fontScale="92500" lnSpcReduction="20000"/>
          </a:bodyPr>
          <a:lstStyle/>
          <a:p>
            <a:r>
              <a:rPr lang="en-US" sz="2600" smtClean="0"/>
              <a:t>“</a:t>
            </a:r>
            <a:r>
              <a:rPr lang="en-US" sz="2600" dirty="0" smtClean="0"/>
              <a:t>Pure premium rates are a big part of the rate comparison, but only a part. The study also includes factors for insurer overhead and state administrative agencies’ assessments, when these can be put on a comparable basis.”</a:t>
            </a:r>
          </a:p>
          <a:p>
            <a:r>
              <a:rPr lang="en-US" sz="2600" dirty="0" smtClean="0"/>
              <a:t>“Study </a:t>
            </a:r>
            <a:r>
              <a:rPr lang="en-US" sz="2600" dirty="0"/>
              <a:t>data don’t tell us why a state’s rates have been going up or down, or where they might be in the future. Nor do they tell us how effective a system is in minimizing disputes, getting injured workers back to work, paying out adequate benefits, or getting cost-effective medical treatment. Clearly, those are important performance areas too</a:t>
            </a:r>
            <a:r>
              <a:rPr lang="en-US" sz="2600" dirty="0" smtClean="0"/>
              <a:t>.”</a:t>
            </a:r>
          </a:p>
          <a:p>
            <a:r>
              <a:rPr lang="en-US" sz="2600" dirty="0" smtClean="0"/>
              <a:t>“The </a:t>
            </a:r>
            <a:r>
              <a:rPr lang="en-US" sz="2600" dirty="0"/>
              <a:t>study doesn’t consider insurers’ profitability, discounts, dividends, or activity in the state’s assigned-risk plan. Those items aren’t available for all states, and even when they are available, they’re often incomplete during the year we’re studying. Employers that self-insure (or, in a few jurisdictions, opt not to insure) aren’t included in the study because they aren’t paying workers’ compensation premiums</a:t>
            </a:r>
            <a:r>
              <a:rPr lang="en-US" sz="2600" dirty="0" smtClean="0"/>
              <a:t>.”</a:t>
            </a:r>
          </a:p>
          <a:p>
            <a:endParaRPr lang="en-US" sz="2600" dirty="0" smtClean="0"/>
          </a:p>
          <a:p>
            <a:endParaRPr lang="en-US" dirty="0"/>
          </a:p>
        </p:txBody>
      </p:sp>
    </p:spTree>
    <p:extLst>
      <p:ext uri="{BB962C8B-B14F-4D97-AF65-F5344CB8AC3E}">
        <p14:creationId xmlns:p14="http://schemas.microsoft.com/office/powerpoint/2010/main" val="397371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IL DOI</a:t>
            </a:r>
            <a:br>
              <a:rPr lang="en-US" dirty="0" smtClean="0"/>
            </a:br>
            <a:r>
              <a:rPr lang="en-US" dirty="0" smtClean="0"/>
              <a:t>2016 WC Insurance Oversight Report</a:t>
            </a:r>
            <a:endParaRPr lang="en-US" dirty="0"/>
          </a:p>
        </p:txBody>
      </p:sp>
      <p:sp>
        <p:nvSpPr>
          <p:cNvPr id="3" name="Content Placeholder 2"/>
          <p:cNvSpPr>
            <a:spLocks noGrp="1"/>
          </p:cNvSpPr>
          <p:nvPr>
            <p:ph idx="1"/>
          </p:nvPr>
        </p:nvSpPr>
        <p:spPr/>
        <p:txBody>
          <a:bodyPr>
            <a:normAutofit fontScale="92500"/>
          </a:bodyPr>
          <a:lstStyle/>
          <a:p>
            <a:r>
              <a:rPr lang="en-US" dirty="0" smtClean="0"/>
              <a:t>IL leads the nation in number of WC insurers (332)</a:t>
            </a:r>
          </a:p>
          <a:p>
            <a:r>
              <a:rPr lang="en-US" dirty="0" smtClean="0"/>
              <a:t>IL is 3</a:t>
            </a:r>
            <a:r>
              <a:rPr lang="en-US" baseline="30000" dirty="0" smtClean="0"/>
              <a:t>rd</a:t>
            </a:r>
            <a:r>
              <a:rPr lang="en-US" dirty="0" smtClean="0"/>
              <a:t> in nation, behind only CA &amp; NY, in premium ($2.83 billion; 4.9% CW) </a:t>
            </a:r>
          </a:p>
          <a:p>
            <a:r>
              <a:rPr lang="en-US" sz="2600" dirty="0" smtClean="0"/>
              <a:t>IL profits grew faster than the country-wide (CW) average (IL=1.7% ; CW=1.5%)</a:t>
            </a:r>
          </a:p>
          <a:p>
            <a:r>
              <a:rPr lang="en-US" dirty="0" smtClean="0"/>
              <a:t>IL loss ratio is lower than  the CW average (IL = 53.5%; National = 57.3)</a:t>
            </a:r>
          </a:p>
          <a:p>
            <a:r>
              <a:rPr lang="en-US" sz="2600" dirty="0" smtClean="0"/>
              <a:t>IL loss ratio decreased more than the national average (IL = -7.2%; CW= -3.0%)</a:t>
            </a:r>
          </a:p>
          <a:p>
            <a:r>
              <a:rPr lang="en-US" dirty="0" smtClean="0"/>
              <a:t>Reduction in assigned risk market </a:t>
            </a:r>
          </a:p>
          <a:p>
            <a:r>
              <a:rPr lang="en-US" dirty="0" smtClean="0"/>
              <a:t>Total indemnity payments down; Total medical payments down</a:t>
            </a:r>
          </a:p>
          <a:p>
            <a:r>
              <a:rPr lang="en-US" dirty="0" smtClean="0"/>
              <a:t>Total claims down  </a:t>
            </a:r>
            <a:endParaRPr lang="en-US" dirty="0"/>
          </a:p>
        </p:txBody>
      </p:sp>
    </p:spTree>
    <p:extLst>
      <p:ext uri="{BB962C8B-B14F-4D97-AF65-F5344CB8AC3E}">
        <p14:creationId xmlns:p14="http://schemas.microsoft.com/office/powerpoint/2010/main" val="2229442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1594</Words>
  <Application>Microsoft Office PowerPoint</Application>
  <PresentationFormat>Widescreen</PresentationFormat>
  <Paragraphs>205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Illinois Trial Lawyers Association Workers’ Compensation Seminar</vt:lpstr>
      <vt:lpstr>Governor Rauner “Turn Around” Agenda</vt:lpstr>
      <vt:lpstr>Crain’s Chicago Business, 10/27/15</vt:lpstr>
      <vt:lpstr>NCCI Data</vt:lpstr>
      <vt:lpstr> NCCI Recommendations Applied to Calculate Premium Savings</vt:lpstr>
      <vt:lpstr>Oregon Workers’ Compensation  Premium Rate Ranking Study</vt:lpstr>
      <vt:lpstr>Comments from the Author of the Oregon Workers’ Compensation Premium Rate Ranking Study Lynch Ryan Workers’ Comp Insider Blog, 10/02/2016</vt:lpstr>
      <vt:lpstr>Comments from the Author of the Oregon Workers’ Compensation Premium Rate Ranking Study Lynch Ryan Workers’ Comp Insider Blog, 10/02/2016</vt:lpstr>
      <vt:lpstr>IL DOI 2016 WC Insurance Oversight Report</vt:lpstr>
      <vt:lpstr>National Academy of Social Insurance WC Benefits, Coverage &amp; Costs, 2014 October 2016</vt:lpstr>
      <vt:lpstr>US Department of Labor Does the Workers’ Compensation System Fulfill its Obligations to Injured Workers? October 2016</vt:lpstr>
      <vt:lpstr> Takeaways &amp; Message</vt:lpstr>
      <vt:lpstr>So Why Are They Still Talking About…?</vt:lpstr>
      <vt:lpstr>Why Aren’t They Talking About…?</vt:lpstr>
      <vt:lpstr>Reports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 Menchetti</dc:creator>
  <cp:lastModifiedBy>David B. Menchetti</cp:lastModifiedBy>
  <cp:revision>47</cp:revision>
  <cp:lastPrinted>2016-11-10T13:07:12Z</cp:lastPrinted>
  <dcterms:created xsi:type="dcterms:W3CDTF">2016-10-31T12:36:19Z</dcterms:created>
  <dcterms:modified xsi:type="dcterms:W3CDTF">2016-11-15T20:11:47Z</dcterms:modified>
</cp:coreProperties>
</file>