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7375AD40-99B4-4D4C-B14B-B2294B1A4CB3}" type="slidenum">
              <a:rPr lang="en-US" smtClean="0"/>
              <a:t>‹#›</a:t>
            </a:fld>
            <a:endParaRPr lang="en-US"/>
          </a:p>
        </p:txBody>
      </p:sp>
    </p:spTree>
    <p:extLst>
      <p:ext uri="{BB962C8B-B14F-4D97-AF65-F5344CB8AC3E}">
        <p14:creationId xmlns:p14="http://schemas.microsoft.com/office/powerpoint/2010/main" val="1768122837"/>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1572C3F-BB62-48D9-8D41-659E0BB3A792}" type="slidenum">
              <a:rPr lang="en-US" smtClean="0"/>
              <a:t>‹#›</a:t>
            </a:fld>
            <a:endParaRPr lang="en-US"/>
          </a:p>
        </p:txBody>
      </p:sp>
    </p:spTree>
    <p:extLst>
      <p:ext uri="{BB962C8B-B14F-4D97-AF65-F5344CB8AC3E}">
        <p14:creationId xmlns:p14="http://schemas.microsoft.com/office/powerpoint/2010/main" val="367285609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71450" indent="-296711">
              <a:defRPr>
                <a:solidFill>
                  <a:schemeClr val="tx1"/>
                </a:solidFill>
                <a:latin typeface="Arial" panose="020B0604020202020204" pitchFamily="34" charset="0"/>
                <a:cs typeface="Arial" panose="020B0604020202020204" pitchFamily="34" charset="0"/>
              </a:defRPr>
            </a:lvl2pPr>
            <a:lvl3pPr marL="1186847" indent="-237369">
              <a:defRPr>
                <a:solidFill>
                  <a:schemeClr val="tx1"/>
                </a:solidFill>
                <a:latin typeface="Arial" panose="020B0604020202020204" pitchFamily="34" charset="0"/>
                <a:cs typeface="Arial" panose="020B0604020202020204" pitchFamily="34" charset="0"/>
              </a:defRPr>
            </a:lvl3pPr>
            <a:lvl4pPr marL="1661585" indent="-237369">
              <a:defRPr>
                <a:solidFill>
                  <a:schemeClr val="tx1"/>
                </a:solidFill>
                <a:latin typeface="Arial" panose="020B0604020202020204" pitchFamily="34" charset="0"/>
                <a:cs typeface="Arial" panose="020B0604020202020204" pitchFamily="34" charset="0"/>
              </a:defRPr>
            </a:lvl4pPr>
            <a:lvl5pPr marL="2136324" indent="-237369">
              <a:defRPr>
                <a:solidFill>
                  <a:schemeClr val="tx1"/>
                </a:solidFill>
                <a:latin typeface="Arial" panose="020B0604020202020204" pitchFamily="34" charset="0"/>
                <a:cs typeface="Arial" panose="020B0604020202020204" pitchFamily="34" charset="0"/>
              </a:defRPr>
            </a:lvl5pPr>
            <a:lvl6pPr marL="2611062" indent="-23736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085801" indent="-23736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560540" indent="-23736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035279" indent="-237369"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870DECB-C27E-4584-88A0-4A67ADD56D29}"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2" name="Date Placeholder 1"/>
          <p:cNvSpPr>
            <a:spLocks noGrp="1"/>
          </p:cNvSpPr>
          <p:nvPr>
            <p:ph type="dt" idx="10"/>
          </p:nvPr>
        </p:nvSpPr>
        <p:spPr/>
        <p:txBody>
          <a:bodyPr/>
          <a:lstStyle/>
          <a:p>
            <a:endParaRPr lang="en-US"/>
          </a:p>
        </p:txBody>
      </p:sp>
    </p:spTree>
    <p:extLst>
      <p:ext uri="{BB962C8B-B14F-4D97-AF65-F5344CB8AC3E}">
        <p14:creationId xmlns:p14="http://schemas.microsoft.com/office/powerpoint/2010/main" val="313542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BF1DAE-6A5E-49A8-A79B-19294DA551F5}"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2217708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F1DAE-6A5E-49A8-A79B-19294DA551F5}"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8916704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F1DAE-6A5E-49A8-A79B-19294DA551F5}"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66700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BF1DAE-6A5E-49A8-A79B-19294DA551F5}"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400309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BF1DAE-6A5E-49A8-A79B-19294DA551F5}" type="datetimeFigureOut">
              <a:rPr lang="en-US" smtClean="0"/>
              <a:t>3/23/2016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3417856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BF1DAE-6A5E-49A8-A79B-19294DA551F5}"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2592335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BF1DAE-6A5E-49A8-A79B-19294DA551F5}" type="datetimeFigureOut">
              <a:rPr lang="en-US" smtClean="0"/>
              <a:t>3/23/2016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309132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BF1DAE-6A5E-49A8-A79B-19294DA551F5}" type="datetimeFigureOut">
              <a:rPr lang="en-US" smtClean="0"/>
              <a:t>3/23/2016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2968582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F1DAE-6A5E-49A8-A79B-19294DA551F5}" type="datetimeFigureOut">
              <a:rPr lang="en-US" smtClean="0"/>
              <a:t>3/23/2016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1762848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F1DAE-6A5E-49A8-A79B-19294DA551F5}"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1246497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BF1DAE-6A5E-49A8-A79B-19294DA551F5}" type="datetimeFigureOut">
              <a:rPr lang="en-US" smtClean="0"/>
              <a:t>3/23/2016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D062A-CD88-4D83-B121-25D8F01AFCA7}" type="slidenum">
              <a:rPr lang="en-US" smtClean="0"/>
              <a:t>‹#›</a:t>
            </a:fld>
            <a:endParaRPr lang="en-US"/>
          </a:p>
        </p:txBody>
      </p:sp>
    </p:spTree>
    <p:extLst>
      <p:ext uri="{BB962C8B-B14F-4D97-AF65-F5344CB8AC3E}">
        <p14:creationId xmlns:p14="http://schemas.microsoft.com/office/powerpoint/2010/main" val="532774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BF1DAE-6A5E-49A8-A79B-19294DA551F5}" type="datetimeFigureOut">
              <a:rPr lang="en-US" smtClean="0"/>
              <a:t>3/23/2016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D062A-CD88-4D83-B121-25D8F01AFCA7}" type="slidenum">
              <a:rPr lang="en-US" smtClean="0"/>
              <a:t>‹#›</a:t>
            </a:fld>
            <a:endParaRPr lang="en-US"/>
          </a:p>
        </p:txBody>
      </p:sp>
    </p:spTree>
    <p:extLst>
      <p:ext uri="{BB962C8B-B14F-4D97-AF65-F5344CB8AC3E}">
        <p14:creationId xmlns:p14="http://schemas.microsoft.com/office/powerpoint/2010/main" val="24106738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3"/>
          <p:cNvSpPr>
            <a:spLocks noGrp="1"/>
          </p:cNvSpPr>
          <p:nvPr>
            <p:ph type="title"/>
          </p:nvPr>
        </p:nvSpPr>
        <p:spPr/>
        <p:txBody>
          <a:bodyPr/>
          <a:lstStyle/>
          <a:p>
            <a:pPr algn="ctr" eaLnBrk="1" hangingPunct="1"/>
            <a:r>
              <a:rPr lang="en-US" altLang="en-US" dirty="0" smtClean="0"/>
              <a:t>WCLA MCLE</a:t>
            </a:r>
            <a:br>
              <a:rPr lang="en-US" altLang="en-US" dirty="0" smtClean="0"/>
            </a:br>
            <a:r>
              <a:rPr lang="en-US" altLang="en-US" dirty="0" smtClean="0"/>
              <a:t>3-24-16</a:t>
            </a:r>
          </a:p>
        </p:txBody>
      </p:sp>
      <p:sp>
        <p:nvSpPr>
          <p:cNvPr id="4099" name="Content Placeholder 4"/>
          <p:cNvSpPr>
            <a:spLocks noGrp="1"/>
          </p:cNvSpPr>
          <p:nvPr>
            <p:ph idx="1"/>
          </p:nvPr>
        </p:nvSpPr>
        <p:spPr/>
        <p:txBody>
          <a:bodyPr/>
          <a:lstStyle/>
          <a:p>
            <a:pPr eaLnBrk="1" hangingPunct="1"/>
            <a:r>
              <a:rPr lang="en-US" altLang="en-US" dirty="0" smtClean="0"/>
              <a:t>March Update</a:t>
            </a:r>
          </a:p>
          <a:p>
            <a:pPr eaLnBrk="1" hangingPunct="1"/>
            <a:r>
              <a:rPr lang="en-US" altLang="en-US" smtClean="0"/>
              <a:t>March 24</a:t>
            </a:r>
            <a:r>
              <a:rPr lang="en-US" altLang="en-US" dirty="0" smtClean="0"/>
              <a:t>, 2016</a:t>
            </a:r>
          </a:p>
          <a:p>
            <a:pPr eaLnBrk="1" hangingPunct="1"/>
            <a:r>
              <a:rPr lang="en-US" altLang="en-US" dirty="0" smtClean="0"/>
              <a:t>12:00 noon to 1 pm</a:t>
            </a:r>
          </a:p>
          <a:p>
            <a:pPr eaLnBrk="1" hangingPunct="1"/>
            <a:r>
              <a:rPr lang="en-US" altLang="en-US" dirty="0" smtClean="0"/>
              <a:t>James R. Thompson Center Auditorium, Chicago, IL</a:t>
            </a:r>
          </a:p>
          <a:p>
            <a:pPr eaLnBrk="1" hangingPunct="1"/>
            <a:r>
              <a:rPr lang="en-US" altLang="en-US" dirty="0" smtClean="0"/>
              <a:t>1 hour general MCLE credit</a:t>
            </a:r>
          </a:p>
          <a:p>
            <a:pPr eaLnBrk="1" hangingPunct="1"/>
            <a:endParaRPr lang="en-US" altLang="en-US" dirty="0" smtClean="0"/>
          </a:p>
        </p:txBody>
      </p:sp>
    </p:spTree>
    <p:extLst>
      <p:ext uri="{BB962C8B-B14F-4D97-AF65-F5344CB8AC3E}">
        <p14:creationId xmlns:p14="http://schemas.microsoft.com/office/powerpoint/2010/main" val="2021854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Reed v. IWCC</a:t>
            </a:r>
            <a:br>
              <a:rPr lang="en-US" dirty="0" smtClean="0"/>
            </a:br>
            <a:r>
              <a:rPr lang="en-US" dirty="0" smtClean="0"/>
              <a:t>2016 Il App (1</a:t>
            </a:r>
            <a:r>
              <a:rPr lang="en-US" baseline="30000" dirty="0" smtClean="0"/>
              <a:t>st</a:t>
            </a:r>
            <a:r>
              <a:rPr lang="en-US" dirty="0" smtClean="0"/>
              <a:t>) 13068</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circuit court dismissed plaintiff’s section 19(g) application because the </a:t>
            </a:r>
            <a:r>
              <a:rPr lang="en-US" dirty="0" smtClean="0"/>
              <a:t>Act, according </a:t>
            </a:r>
            <a:r>
              <a:rPr lang="en-US" dirty="0"/>
              <a:t>to the court, does not provide for enforcement of a workers’ compensation </a:t>
            </a:r>
            <a:r>
              <a:rPr lang="en-US" dirty="0" smtClean="0"/>
              <a:t>award while </a:t>
            </a:r>
            <a:r>
              <a:rPr lang="en-US" dirty="0"/>
              <a:t>proceedings for review are pending</a:t>
            </a:r>
            <a:r>
              <a:rPr lang="en-US" dirty="0" smtClean="0"/>
              <a:t>.</a:t>
            </a:r>
          </a:p>
          <a:p>
            <a:r>
              <a:rPr lang="en-US" dirty="0"/>
              <a:t>We review </a:t>
            </a:r>
            <a:r>
              <a:rPr lang="en-US" i="1" dirty="0"/>
              <a:t>de novo </a:t>
            </a:r>
            <a:r>
              <a:rPr lang="en-US" dirty="0"/>
              <a:t>a circuit court’s dismissal of a complaint under section 2-619</a:t>
            </a:r>
            <a:r>
              <a:rPr lang="en-US" dirty="0" smtClean="0"/>
              <a:t>.</a:t>
            </a:r>
          </a:p>
          <a:p>
            <a:r>
              <a:rPr lang="en-US" dirty="0"/>
              <a:t>Before this court, </a:t>
            </a:r>
            <a:r>
              <a:rPr lang="en-US" dirty="0" smtClean="0"/>
              <a:t>Petitioner contends </a:t>
            </a:r>
            <a:r>
              <a:rPr lang="en-US" dirty="0"/>
              <a:t>that section 19(g) of the Act permitted the </a:t>
            </a:r>
            <a:r>
              <a:rPr lang="en-US" dirty="0" smtClean="0"/>
              <a:t>circuit court </a:t>
            </a:r>
            <a:r>
              <a:rPr lang="en-US" dirty="0"/>
              <a:t>to enter judgment on only the medical expense portion of the workers’ </a:t>
            </a:r>
            <a:r>
              <a:rPr lang="en-US" dirty="0" smtClean="0"/>
              <a:t>compensation award</a:t>
            </a:r>
            <a:r>
              <a:rPr lang="en-US" dirty="0"/>
              <a:t>, even where the TTD benefits portion of the award was under judicial review in the </a:t>
            </a:r>
            <a:r>
              <a:rPr lang="en-US" dirty="0" smtClean="0"/>
              <a:t>circuit court</a:t>
            </a:r>
            <a:r>
              <a:rPr lang="en-US" dirty="0"/>
              <a:t>. We cannot accept this contention</a:t>
            </a:r>
            <a:r>
              <a:rPr lang="en-US" dirty="0" smtClean="0"/>
              <a:t>.</a:t>
            </a:r>
          </a:p>
          <a:p>
            <a:r>
              <a:rPr lang="en-US" dirty="0" smtClean="0"/>
              <a:t>Petitioner essentially </a:t>
            </a:r>
            <a:r>
              <a:rPr lang="en-US" dirty="0"/>
              <a:t>seeks to impose on the circuit court the obligation to </a:t>
            </a:r>
            <a:r>
              <a:rPr lang="en-US"/>
              <a:t>enter </a:t>
            </a:r>
            <a:r>
              <a:rPr lang="en-US" smtClean="0"/>
              <a:t>potentially multiple </a:t>
            </a:r>
            <a:r>
              <a:rPr lang="en-US" dirty="0"/>
              <a:t>judgments on a single workers’ compensation award.</a:t>
            </a:r>
          </a:p>
        </p:txBody>
      </p:sp>
    </p:spTree>
    <p:extLst>
      <p:ext uri="{BB962C8B-B14F-4D97-AF65-F5344CB8AC3E}">
        <p14:creationId xmlns:p14="http://schemas.microsoft.com/office/powerpoint/2010/main" val="39367095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Locasto</a:t>
            </a:r>
            <a:r>
              <a:rPr lang="en-US" dirty="0" smtClean="0"/>
              <a:t> v. City of Chicago</a:t>
            </a:r>
            <a:br>
              <a:rPr lang="en-US" dirty="0" smtClean="0"/>
            </a:br>
            <a:r>
              <a:rPr lang="en-US" dirty="0" smtClean="0"/>
              <a:t>2016 IL App (1</a:t>
            </a:r>
            <a:r>
              <a:rPr lang="en-US" baseline="30000" dirty="0" smtClean="0"/>
              <a:t>st</a:t>
            </a:r>
            <a:r>
              <a:rPr lang="en-US" dirty="0" smtClean="0"/>
              <a:t>) 151369</a:t>
            </a:r>
            <a:endParaRPr lang="en-US" dirty="0"/>
          </a:p>
        </p:txBody>
      </p:sp>
      <p:sp>
        <p:nvSpPr>
          <p:cNvPr id="3" name="Content Placeholder 2"/>
          <p:cNvSpPr>
            <a:spLocks noGrp="1"/>
          </p:cNvSpPr>
          <p:nvPr>
            <p:ph idx="1"/>
          </p:nvPr>
        </p:nvSpPr>
        <p:spPr/>
        <p:txBody>
          <a:bodyPr>
            <a:normAutofit fontScale="77500" lnSpcReduction="20000"/>
          </a:bodyPr>
          <a:lstStyle/>
          <a:p>
            <a:r>
              <a:rPr lang="en-US" dirty="0"/>
              <a:t>At issue is whether a Chicago fire department paramedic trainee who was injured </a:t>
            </a:r>
            <a:r>
              <a:rPr lang="en-US" dirty="0" smtClean="0"/>
              <a:t>while participating </a:t>
            </a:r>
            <a:r>
              <a:rPr lang="en-US" dirty="0"/>
              <a:t>in a training program may sue the city and fire academy training staff for </a:t>
            </a:r>
            <a:r>
              <a:rPr lang="en-US" dirty="0" smtClean="0"/>
              <a:t>damages after </a:t>
            </a:r>
            <a:r>
              <a:rPr lang="en-US" dirty="0"/>
              <a:t>having obtained workers' compensation benefits for his injuries</a:t>
            </a:r>
            <a:r>
              <a:rPr lang="en-US" dirty="0" smtClean="0"/>
              <a:t>.</a:t>
            </a:r>
          </a:p>
          <a:p>
            <a:r>
              <a:rPr lang="en-US" dirty="0" smtClean="0"/>
              <a:t>We find </a:t>
            </a:r>
            <a:r>
              <a:rPr lang="en-US" dirty="0"/>
              <a:t>that the exclusive remedy provisions apply to </a:t>
            </a:r>
            <a:r>
              <a:rPr lang="en-US" dirty="0" err="1"/>
              <a:t>Locasto's</a:t>
            </a:r>
            <a:r>
              <a:rPr lang="en-US" dirty="0"/>
              <a:t> claim, and affirm</a:t>
            </a:r>
            <a:r>
              <a:rPr lang="en-US" dirty="0" smtClean="0"/>
              <a:t>.</a:t>
            </a:r>
          </a:p>
          <a:p>
            <a:r>
              <a:rPr lang="en-US" dirty="0" err="1"/>
              <a:t>Locasto</a:t>
            </a:r>
            <a:r>
              <a:rPr lang="en-US" dirty="0"/>
              <a:t> responded that </a:t>
            </a:r>
            <a:r>
              <a:rPr lang="en-US" dirty="0" smtClean="0"/>
              <a:t>his injuries </a:t>
            </a:r>
            <a:r>
              <a:rPr lang="en-US" dirty="0"/>
              <a:t>were intentional acts and that Illinois courts have consistently held that intentional </a:t>
            </a:r>
            <a:r>
              <a:rPr lang="en-US" dirty="0" smtClean="0"/>
              <a:t>torts allow </a:t>
            </a:r>
            <a:r>
              <a:rPr lang="en-US" dirty="0"/>
              <a:t>an employee to bring a claim directly against the responsible employer or coworker as </a:t>
            </a:r>
            <a:r>
              <a:rPr lang="en-US" dirty="0" smtClean="0"/>
              <a:t>an exception </a:t>
            </a:r>
            <a:r>
              <a:rPr lang="en-US" dirty="0"/>
              <a:t>to the Act's exclusive remedy provision. </a:t>
            </a:r>
            <a:r>
              <a:rPr lang="en-US" dirty="0" err="1"/>
              <a:t>Locasto</a:t>
            </a:r>
            <a:r>
              <a:rPr lang="en-US" dirty="0"/>
              <a:t> also argued that the exclusive </a:t>
            </a:r>
            <a:r>
              <a:rPr lang="en-US" dirty="0" smtClean="0"/>
              <a:t>remedy provision </a:t>
            </a:r>
            <a:r>
              <a:rPr lang="en-US" dirty="0"/>
              <a:t>of the Act does not apply when the injuries are committed by the employer, as </a:t>
            </a:r>
            <a:r>
              <a:rPr lang="en-US" dirty="0" smtClean="0"/>
              <a:t>opposed to </a:t>
            </a:r>
            <a:r>
              <a:rPr lang="en-US" dirty="0"/>
              <a:t>a coworker. </a:t>
            </a:r>
            <a:r>
              <a:rPr lang="en-US" dirty="0" err="1"/>
              <a:t>Locasto</a:t>
            </a:r>
            <a:r>
              <a:rPr lang="en-US" dirty="0"/>
              <a:t> contended the fire department instructors were acting at the direction </a:t>
            </a:r>
            <a:r>
              <a:rPr lang="en-US" dirty="0" smtClean="0"/>
              <a:t>of the </a:t>
            </a:r>
            <a:r>
              <a:rPr lang="en-US" dirty="0"/>
              <a:t>fire department, and thus as the alter ego of their employer. </a:t>
            </a:r>
            <a:r>
              <a:rPr lang="en-US" dirty="0" err="1"/>
              <a:t>Locasto</a:t>
            </a:r>
            <a:r>
              <a:rPr lang="en-US" dirty="0"/>
              <a:t> also contended that </a:t>
            </a:r>
            <a:r>
              <a:rPr lang="en-US" dirty="0" smtClean="0"/>
              <a:t>the doctrines </a:t>
            </a:r>
            <a:r>
              <a:rPr lang="en-US" dirty="0"/>
              <a:t>of election of remedies and estoppel do not bar his lawsuit because he claimed that </a:t>
            </a:r>
            <a:r>
              <a:rPr lang="en-US" dirty="0" smtClean="0"/>
              <a:t>his injuries </a:t>
            </a:r>
            <a:r>
              <a:rPr lang="en-US" dirty="0"/>
              <a:t>were intentionally inflicted in both his complaint and before the Commission </a:t>
            </a:r>
            <a:r>
              <a:rPr lang="en-US" dirty="0" smtClean="0"/>
              <a:t>and because </a:t>
            </a:r>
            <a:r>
              <a:rPr lang="en-US" dirty="0"/>
              <a:t>his injuries did not have to be accidental to be compensable under the Act.</a:t>
            </a:r>
          </a:p>
        </p:txBody>
      </p:sp>
    </p:spTree>
    <p:extLst>
      <p:ext uri="{BB962C8B-B14F-4D97-AF65-F5344CB8AC3E}">
        <p14:creationId xmlns:p14="http://schemas.microsoft.com/office/powerpoint/2010/main" val="2937947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Locasto</a:t>
            </a:r>
            <a:r>
              <a:rPr lang="en-US" dirty="0" smtClean="0"/>
              <a:t> v. City of Chicago</a:t>
            </a:r>
            <a:br>
              <a:rPr lang="en-US" dirty="0" smtClean="0"/>
            </a:br>
            <a:r>
              <a:rPr lang="en-US" dirty="0" smtClean="0"/>
              <a:t>2016 IL App (1</a:t>
            </a:r>
            <a:r>
              <a:rPr lang="en-US" baseline="30000" dirty="0" smtClean="0"/>
              <a:t>st</a:t>
            </a:r>
            <a:r>
              <a:rPr lang="en-US" dirty="0" smtClean="0"/>
              <a:t>) 151369</a:t>
            </a:r>
            <a:endParaRPr lang="en-US" dirty="0"/>
          </a:p>
        </p:txBody>
      </p:sp>
      <p:sp>
        <p:nvSpPr>
          <p:cNvPr id="3" name="Content Placeholder 2"/>
          <p:cNvSpPr>
            <a:spLocks noGrp="1"/>
          </p:cNvSpPr>
          <p:nvPr>
            <p:ph idx="1"/>
          </p:nvPr>
        </p:nvSpPr>
        <p:spPr/>
        <p:txBody>
          <a:bodyPr>
            <a:normAutofit fontScale="77500" lnSpcReduction="20000"/>
          </a:bodyPr>
          <a:lstStyle/>
          <a:p>
            <a:r>
              <a:rPr lang="en-US" dirty="0"/>
              <a:t>Once an employee has collected compensation on the </a:t>
            </a:r>
            <a:r>
              <a:rPr lang="en-US" dirty="0" smtClean="0"/>
              <a:t>basis that </a:t>
            </a:r>
            <a:r>
              <a:rPr lang="en-US" dirty="0"/>
              <a:t>his or her injuries were compensable under the Act, the employee cannot then allege </a:t>
            </a:r>
            <a:r>
              <a:rPr lang="en-US" dirty="0" smtClean="0"/>
              <a:t>that those </a:t>
            </a:r>
            <a:r>
              <a:rPr lang="en-US" dirty="0"/>
              <a:t>injuries fall outside the Act's provisions. See </a:t>
            </a:r>
            <a:r>
              <a:rPr lang="en-US" i="1" dirty="0"/>
              <a:t>Collier v. Wagner Castings Co</a:t>
            </a:r>
            <a:r>
              <a:rPr lang="en-US" dirty="0"/>
              <a:t>., 81 Ill. </a:t>
            </a:r>
            <a:r>
              <a:rPr lang="en-US" dirty="0" smtClean="0"/>
              <a:t>2d229</a:t>
            </a:r>
            <a:r>
              <a:rPr lang="en-US" dirty="0"/>
              <a:t>, 241 (1980). Accordingly, we conclude that having applied for and accepted </a:t>
            </a:r>
            <a:r>
              <a:rPr lang="en-US" dirty="0" smtClean="0"/>
              <a:t>workers‘ compensation </a:t>
            </a:r>
            <a:r>
              <a:rPr lang="en-US" dirty="0"/>
              <a:t>benefits, </a:t>
            </a:r>
            <a:r>
              <a:rPr lang="en-US" dirty="0" err="1"/>
              <a:t>Locasto</a:t>
            </a:r>
            <a:r>
              <a:rPr lang="en-US" dirty="0"/>
              <a:t> was barred from pursuing an intentional tort action </a:t>
            </a:r>
            <a:r>
              <a:rPr lang="en-US" dirty="0" smtClean="0"/>
              <a:t>against defendants.</a:t>
            </a:r>
          </a:p>
          <a:p>
            <a:r>
              <a:rPr lang="en-US" dirty="0"/>
              <a:t>Thus, under these exclusivity provisions, an injured employee </a:t>
            </a:r>
            <a:r>
              <a:rPr lang="en-US" dirty="0" smtClean="0"/>
              <a:t>is not </a:t>
            </a:r>
            <a:r>
              <a:rPr lang="en-US" dirty="0"/>
              <a:t>permitted to seek workers’ compensation benefits, claiming that </a:t>
            </a:r>
            <a:r>
              <a:rPr lang="en-US" dirty="0" smtClean="0"/>
              <a:t>the injuries </a:t>
            </a:r>
            <a:r>
              <a:rPr lang="en-US" dirty="0"/>
              <a:t>are </a:t>
            </a:r>
            <a:r>
              <a:rPr lang="en-US" dirty="0" smtClean="0"/>
              <a:t>compensable under </a:t>
            </a:r>
            <a:r>
              <a:rPr lang="en-US" dirty="0"/>
              <a:t>the Act, while additionally pursuing a common law action for, as here, intentional tort</a:t>
            </a:r>
            <a:r>
              <a:rPr lang="en-US" dirty="0" smtClean="0"/>
              <a:t>.</a:t>
            </a:r>
          </a:p>
          <a:p>
            <a:r>
              <a:rPr lang="en-US" dirty="0"/>
              <a:t>To avoid the exclusivity bar of </a:t>
            </a:r>
            <a:r>
              <a:rPr lang="en-US" dirty="0" smtClean="0"/>
              <a:t>Sections </a:t>
            </a:r>
            <a:r>
              <a:rPr lang="en-US" dirty="0"/>
              <a:t>5(a) and 11, a plaintiff </a:t>
            </a:r>
            <a:r>
              <a:rPr lang="en-US" dirty="0" smtClean="0"/>
              <a:t>must prove either </a:t>
            </a:r>
            <a:r>
              <a:rPr lang="en-US" dirty="0"/>
              <a:t>that the injury (1) was not accidental (2) did not arise from his </a:t>
            </a:r>
            <a:r>
              <a:rPr lang="en-US" dirty="0" smtClean="0"/>
              <a:t>or her employment, (</a:t>
            </a:r>
            <a:r>
              <a:rPr lang="en-US" dirty="0"/>
              <a:t>3) was not received during the course of employment or (4) was </a:t>
            </a:r>
            <a:r>
              <a:rPr lang="en-US" dirty="0" smtClean="0"/>
              <a:t>not compensable </a:t>
            </a:r>
            <a:r>
              <a:rPr lang="en-US" dirty="0"/>
              <a:t>under </a:t>
            </a:r>
            <a:r>
              <a:rPr lang="en-US" dirty="0" smtClean="0"/>
              <a:t>the Act.</a:t>
            </a:r>
            <a:endParaRPr lang="en-US" dirty="0"/>
          </a:p>
          <a:p>
            <a:r>
              <a:rPr lang="en-US" dirty="0" err="1"/>
              <a:t>Locasto</a:t>
            </a:r>
            <a:r>
              <a:rPr lang="en-US" dirty="0"/>
              <a:t> contends that the holdings in </a:t>
            </a:r>
            <a:r>
              <a:rPr lang="en-US" i="1" dirty="0"/>
              <a:t>Collier </a:t>
            </a:r>
            <a:r>
              <a:rPr lang="en-US" dirty="0"/>
              <a:t>and </a:t>
            </a:r>
            <a:r>
              <a:rPr lang="en-US" i="1" dirty="0" err="1"/>
              <a:t>Fregeau</a:t>
            </a:r>
            <a:r>
              <a:rPr lang="en-US" i="1" dirty="0"/>
              <a:t> </a:t>
            </a:r>
            <a:r>
              <a:rPr lang="en-US" dirty="0"/>
              <a:t>only apply to claims </a:t>
            </a:r>
            <a:r>
              <a:rPr lang="en-US" dirty="0" smtClean="0"/>
              <a:t>against coworkers </a:t>
            </a:r>
            <a:r>
              <a:rPr lang="en-US" dirty="0"/>
              <a:t>and do not bar claims like his that contend that the employer intentionally </a:t>
            </a:r>
            <a:r>
              <a:rPr lang="en-US" dirty="0" smtClean="0"/>
              <a:t>directed, encouraged</a:t>
            </a:r>
            <a:r>
              <a:rPr lang="en-US" dirty="0"/>
              <a:t>, or </a:t>
            </a:r>
            <a:r>
              <a:rPr lang="en-US" dirty="0" smtClean="0"/>
              <a:t>committed </a:t>
            </a:r>
            <a:r>
              <a:rPr lang="en-US" dirty="0"/>
              <a:t>the tortuous conduct. This same argument was rejected </a:t>
            </a:r>
            <a:r>
              <a:rPr lang="en-US"/>
              <a:t>in </a:t>
            </a:r>
            <a:r>
              <a:rPr lang="en-US" i="1" smtClean="0"/>
              <a:t>James.</a:t>
            </a:r>
            <a:endParaRPr lang="en-US" dirty="0"/>
          </a:p>
        </p:txBody>
      </p:sp>
    </p:spTree>
    <p:extLst>
      <p:ext uri="{BB962C8B-B14F-4D97-AF65-F5344CB8AC3E}">
        <p14:creationId xmlns:p14="http://schemas.microsoft.com/office/powerpoint/2010/main" val="1263328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Eye Cases</a:t>
            </a:r>
            <a:endParaRPr lang="en-US" dirty="0"/>
          </a:p>
        </p:txBody>
      </p:sp>
      <p:sp>
        <p:nvSpPr>
          <p:cNvPr id="5" name="Content Placeholder 4"/>
          <p:cNvSpPr>
            <a:spLocks noGrp="1"/>
          </p:cNvSpPr>
          <p:nvPr>
            <p:ph idx="1"/>
          </p:nvPr>
        </p:nvSpPr>
        <p:spPr/>
        <p:txBody>
          <a:bodyPr>
            <a:normAutofit fontScale="70000" lnSpcReduction="20000"/>
          </a:bodyPr>
          <a:lstStyle/>
          <a:p>
            <a:r>
              <a:rPr lang="en-US" u="sng" dirty="0" smtClean="0"/>
              <a:t>Gilbert &amp; </a:t>
            </a:r>
            <a:r>
              <a:rPr lang="en-US" u="sng" dirty="0" err="1" smtClean="0"/>
              <a:t>Shughart</a:t>
            </a:r>
            <a:r>
              <a:rPr lang="en-US" u="sng" dirty="0" smtClean="0"/>
              <a:t> Painting v. IIC</a:t>
            </a:r>
            <a:r>
              <a:rPr lang="en-US" dirty="0" smtClean="0"/>
              <a:t>, 136 Ill.App.3d 163 (1985): </a:t>
            </a:r>
            <a:r>
              <a:rPr lang="en-US" dirty="0"/>
              <a:t>This appeal presents a narrow but difficult question concerning the loss of use of an eye: if as a result of an industrial injury the uncorrected vision is almost totally extinguished but is almost totally restored by the use of artificial lenses, what is the extent of the loss</a:t>
            </a:r>
            <a:r>
              <a:rPr lang="en-US" dirty="0" smtClean="0"/>
              <a:t>?...The sum of all of these authorities appears to be that there is no mechanical standard and that the Commission may base an award for loss of vision on either corrected or uncorrected vision or a hybrid of both according to the particular circumstances of the case. (Uncorrected finger counting at 10 inches; corrected 20/25; Award 100% left eye affirmed.)</a:t>
            </a:r>
          </a:p>
          <a:p>
            <a:r>
              <a:rPr lang="en-US" u="sng" dirty="0" err="1" smtClean="0"/>
              <a:t>Miroslaw</a:t>
            </a:r>
            <a:r>
              <a:rPr lang="en-US" u="sng" dirty="0" smtClean="0"/>
              <a:t> </a:t>
            </a:r>
            <a:r>
              <a:rPr lang="en-US" u="sng" dirty="0" err="1" smtClean="0"/>
              <a:t>Dziadkowiec</a:t>
            </a:r>
            <a:r>
              <a:rPr lang="en-US" u="sng" dirty="0" smtClean="0"/>
              <a:t> v. Barrett Enterprises</a:t>
            </a:r>
            <a:r>
              <a:rPr lang="en-US" dirty="0" smtClean="0"/>
              <a:t>, 06IWCC0592: </a:t>
            </a:r>
            <a:r>
              <a:rPr lang="en-US" dirty="0"/>
              <a:t>This warrants an award of 100% loss of the eye, notwithstanding that petitioner's vision is much improved following correction by an artificial lens and glasses. See </a:t>
            </a:r>
            <a:r>
              <a:rPr lang="en-US" u="sng" dirty="0" smtClean="0"/>
              <a:t>Gilbert &amp; </a:t>
            </a:r>
            <a:r>
              <a:rPr lang="en-US" u="sng" dirty="0" err="1" smtClean="0"/>
              <a:t>Shughart</a:t>
            </a:r>
            <a:r>
              <a:rPr lang="en-US" u="sng" dirty="0" smtClean="0"/>
              <a:t> </a:t>
            </a:r>
            <a:r>
              <a:rPr lang="en-US" dirty="0" smtClean="0"/>
              <a:t>(citation above) &amp; </a:t>
            </a:r>
            <a:r>
              <a:rPr lang="en-US" u="sng" dirty="0" smtClean="0"/>
              <a:t>Brooks</a:t>
            </a:r>
            <a:r>
              <a:rPr lang="en-US" dirty="0" smtClean="0"/>
              <a:t>, 263 Ill.App.3d 884 (1993).The </a:t>
            </a:r>
            <a:r>
              <a:rPr lang="en-US" dirty="0"/>
              <a:t>permanent, uncorrectable reduction of petitioner's near vision, and his diminished stereo vision and depth perception, provide further justification for this award</a:t>
            </a:r>
            <a:r>
              <a:rPr lang="en-US" dirty="0" smtClean="0"/>
              <a:t>. (Uncorrected: 20/400; corrected lens &amp; glasses 20/20; Award 100% left eye affirmed.)</a:t>
            </a:r>
          </a:p>
          <a:p>
            <a:r>
              <a:rPr lang="en-US" dirty="0" smtClean="0"/>
              <a:t>Compare to Chapter 12 “The Visual System,” AMA Guides to the Evaluation of </a:t>
            </a:r>
            <a:r>
              <a:rPr lang="en-US" dirty="0"/>
              <a:t>Permanent Impairment: </a:t>
            </a:r>
            <a:r>
              <a:rPr lang="en-US" dirty="0" smtClean="0"/>
              <a:t>“Pertinent </a:t>
            </a:r>
            <a:r>
              <a:rPr lang="en-US" dirty="0"/>
              <a:t>Eye Exam: </a:t>
            </a:r>
            <a:r>
              <a:rPr lang="en-US" b="1" i="1" u="sng" dirty="0"/>
              <a:t>Visual acuity measurements with best </a:t>
            </a:r>
            <a:r>
              <a:rPr lang="en-US" b="1" i="1" u="sng" dirty="0" smtClean="0"/>
              <a:t>correction</a:t>
            </a:r>
            <a:r>
              <a:rPr lang="en-US" dirty="0" smtClean="0"/>
              <a:t> (P283); …Determine </a:t>
            </a:r>
            <a:r>
              <a:rPr lang="en-US" b="1" i="1" u="sng" dirty="0"/>
              <a:t>a best corrected visual acuity </a:t>
            </a:r>
            <a:r>
              <a:rPr lang="en-US" b="1" i="1" dirty="0"/>
              <a:t>score</a:t>
            </a:r>
            <a:r>
              <a:rPr lang="en-US" i="1" dirty="0"/>
              <a:t> </a:t>
            </a:r>
            <a:r>
              <a:rPr lang="en-US" dirty="0"/>
              <a:t>for </a:t>
            </a:r>
            <a:r>
              <a:rPr lang="en-US" b="1" i="1" u="sng" dirty="0"/>
              <a:t>each </a:t>
            </a:r>
            <a:r>
              <a:rPr lang="en-US" b="1" i="1" u="sng" dirty="0" smtClean="0"/>
              <a:t>eye</a:t>
            </a:r>
            <a:r>
              <a:rPr lang="en-US" dirty="0" smtClean="0"/>
              <a:t>. </a:t>
            </a:r>
            <a:r>
              <a:rPr lang="en-US" smtClean="0"/>
              <a:t>(P287).”</a:t>
            </a:r>
            <a:endParaRPr lang="en-US" dirty="0"/>
          </a:p>
          <a:p>
            <a:endParaRPr lang="en-US" dirty="0" smtClean="0"/>
          </a:p>
          <a:p>
            <a:endParaRPr lang="en-US" dirty="0"/>
          </a:p>
        </p:txBody>
      </p:sp>
    </p:spTree>
    <p:extLst>
      <p:ext uri="{BB962C8B-B14F-4D97-AF65-F5344CB8AC3E}">
        <p14:creationId xmlns:p14="http://schemas.microsoft.com/office/powerpoint/2010/main" val="2964225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Rodriguez v. ABF</a:t>
            </a:r>
            <a:br>
              <a:rPr lang="en-US" dirty="0" smtClean="0"/>
            </a:br>
            <a:r>
              <a:rPr lang="en-US" dirty="0" smtClean="0"/>
              <a:t>11WC035966</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Section 10: “Where </a:t>
            </a:r>
            <a:r>
              <a:rPr lang="en-US" dirty="0"/>
              <a:t>by reason of the shortness of the time during which the employee has been in the employment of his employer or of the casual nature or terms of the employment, it is impractical to compute the average weekly wage as above defined, regard shall be had to the average weekly amount which during the 52 weeks previous to the </a:t>
            </a:r>
            <a:r>
              <a:rPr lang="en-US" dirty="0" smtClean="0"/>
              <a:t>injury, </a:t>
            </a:r>
            <a:r>
              <a:rPr lang="en-US" dirty="0"/>
              <a:t>illness or disablement was being or would have been earned </a:t>
            </a:r>
            <a:r>
              <a:rPr lang="en-US" dirty="0" smtClean="0"/>
              <a:t>by </a:t>
            </a:r>
            <a:r>
              <a:rPr lang="en-US" dirty="0"/>
              <a:t>a person in the same grade employed at the same work for each of such 52 weeks for the same number of hours per week </a:t>
            </a:r>
            <a:r>
              <a:rPr lang="en-US" dirty="0" smtClean="0"/>
              <a:t>by </a:t>
            </a:r>
            <a:r>
              <a:rPr lang="en-US" dirty="0"/>
              <a:t>the same employer</a:t>
            </a:r>
            <a:r>
              <a:rPr lang="en-US" dirty="0" smtClean="0"/>
              <a:t>.”</a:t>
            </a:r>
          </a:p>
          <a:p>
            <a:r>
              <a:rPr lang="en-US" dirty="0"/>
              <a:t>The Arbitrator finds that Petitioner worked as a spotter for Respondent starting on 3/26/11 through 8/22/11 a period of 21-4/7 weeks and earned gross wages during that period of $14,548.30. RX 8. The Arbitrator further finds that Petitioner' s position and earnings as a spotter provide the appropriate basis on which to determine average weekly wage as that is the position Petitioner worked in prior to and at the time of his injury. The spotter position was a union position with different duties and greater pay from Petitioner's previous position as a dock worker for Respondent. Accordingly, Petitioner's average weekly wage was $674.46 and his TTD rate was $449.64.</a:t>
            </a:r>
          </a:p>
        </p:txBody>
      </p:sp>
    </p:spTree>
    <p:extLst>
      <p:ext uri="{BB962C8B-B14F-4D97-AF65-F5344CB8AC3E}">
        <p14:creationId xmlns:p14="http://schemas.microsoft.com/office/powerpoint/2010/main" val="3358148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John Rodriguez v. ABF</a:t>
            </a:r>
            <a:br>
              <a:rPr lang="en-US" dirty="0" smtClean="0"/>
            </a:br>
            <a:r>
              <a:rPr lang="en-US" dirty="0" smtClean="0"/>
              <a:t>13IWCC0801</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Commission finds Petitioner clearly worked as a casual employee for Respondent </a:t>
            </a:r>
            <a:r>
              <a:rPr lang="en-US" dirty="0" smtClean="0"/>
              <a:t>from December </a:t>
            </a:r>
            <a:r>
              <a:rPr lang="en-US" dirty="0"/>
              <a:t>11, 2010 through March 19, 2011 where he was either called or told the day </a:t>
            </a:r>
            <a:r>
              <a:rPr lang="en-US" dirty="0" smtClean="0"/>
              <a:t>before whether </a:t>
            </a:r>
            <a:r>
              <a:rPr lang="en-US" dirty="0"/>
              <a:t>or not Respondent needed him the next day. Petitioner was then a non-union </a:t>
            </a:r>
            <a:r>
              <a:rPr lang="en-US" dirty="0" smtClean="0"/>
              <a:t>worker making </a:t>
            </a:r>
            <a:r>
              <a:rPr lang="en-US" dirty="0"/>
              <a:t>less per hour and per the wage statement was then averaging about 19 hours per </a:t>
            </a:r>
            <a:r>
              <a:rPr lang="en-US" dirty="0" smtClean="0"/>
              <a:t>week. Petitioner </a:t>
            </a:r>
            <a:r>
              <a:rPr lang="en-US" dirty="0"/>
              <a:t>obtained his certification as spotter and thereafter, came on full-time as a </a:t>
            </a:r>
            <a:r>
              <a:rPr lang="en-US" dirty="0" smtClean="0"/>
              <a:t>union member </a:t>
            </a:r>
            <a:r>
              <a:rPr lang="en-US" dirty="0"/>
              <a:t>with union protection and benefits and then averaged 36.6 hours per week. As a </a:t>
            </a:r>
            <a:r>
              <a:rPr lang="en-US" dirty="0" smtClean="0"/>
              <a:t>union member</a:t>
            </a:r>
            <a:r>
              <a:rPr lang="en-US" dirty="0"/>
              <a:t>, Petitioner was guaranteed full-time employment including overtime that clearly, as </a:t>
            </a:r>
            <a:r>
              <a:rPr lang="en-US" dirty="0" smtClean="0"/>
              <a:t>a casual </a:t>
            </a:r>
            <a:r>
              <a:rPr lang="en-US" dirty="0"/>
              <a:t>employee, he had little opportunity to work. A reading of §10 noted above seems to fit the facts here. Petitioner earned $14,548.30 for what is evidenced as 22 weeks, as an employee in the same grade (spotter) for those weeks, to find an average weekly wage (AWW) of $661.29; and a temporary total disability (TTD) rate of $440.86. The Commission finds the Arbitrator to have improperly calculated AWW, TTD, and PPD rates, as noted above, and herein, modifies the decision for the period of 22 weeks as a spotter rather than the Arbitrator's finding of 21-3/7 weeks, and to find an AWW of $661.29 and TTD rate of $440.86.</a:t>
            </a:r>
          </a:p>
          <a:p>
            <a:endParaRPr lang="en-US" dirty="0"/>
          </a:p>
        </p:txBody>
      </p:sp>
    </p:spTree>
    <p:extLst>
      <p:ext uri="{BB962C8B-B14F-4D97-AF65-F5344CB8AC3E}">
        <p14:creationId xmlns:p14="http://schemas.microsoft.com/office/powerpoint/2010/main" val="393728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ABF Freight v. IWCC</a:t>
            </a:r>
            <a:br>
              <a:rPr lang="en-US" dirty="0" smtClean="0"/>
            </a:br>
            <a:r>
              <a:rPr lang="en-US" dirty="0" smtClean="0"/>
              <a:t>2015 IL App (1</a:t>
            </a:r>
            <a:r>
              <a:rPr lang="en-US" baseline="30000" dirty="0" smtClean="0"/>
              <a:t>st</a:t>
            </a:r>
            <a:r>
              <a:rPr lang="en-US" dirty="0" smtClean="0"/>
              <a:t>) 141306WC </a:t>
            </a:r>
            <a:endParaRPr lang="en-US" dirty="0"/>
          </a:p>
        </p:txBody>
      </p:sp>
      <p:sp>
        <p:nvSpPr>
          <p:cNvPr id="3" name="Content Placeholder 2"/>
          <p:cNvSpPr>
            <a:spLocks noGrp="1"/>
          </p:cNvSpPr>
          <p:nvPr>
            <p:ph idx="1"/>
          </p:nvPr>
        </p:nvSpPr>
        <p:spPr/>
        <p:txBody>
          <a:bodyPr>
            <a:normAutofit fontScale="77500" lnSpcReduction="20000"/>
          </a:bodyPr>
          <a:lstStyle/>
          <a:p>
            <a:r>
              <a:rPr lang="en-US" dirty="0"/>
              <a:t>Respondent next contends the Commission erred in calculating claimant’s </a:t>
            </a:r>
            <a:r>
              <a:rPr lang="en-US" dirty="0" smtClean="0"/>
              <a:t>average weekly </a:t>
            </a:r>
            <a:r>
              <a:rPr lang="en-US" dirty="0"/>
              <a:t>wage</a:t>
            </a:r>
            <a:r>
              <a:rPr lang="en-US" dirty="0" smtClean="0"/>
              <a:t>.</a:t>
            </a:r>
          </a:p>
          <a:p>
            <a:r>
              <a:rPr lang="en-US" dirty="0" smtClean="0"/>
              <a:t>Section 10: “The </a:t>
            </a:r>
            <a:r>
              <a:rPr lang="en-US" dirty="0"/>
              <a:t>compensation shall be computed on the basis of the ‘Average weekly </a:t>
            </a:r>
            <a:r>
              <a:rPr lang="en-US" dirty="0" smtClean="0"/>
              <a:t>wage’ which </a:t>
            </a:r>
            <a:r>
              <a:rPr lang="en-US" dirty="0"/>
              <a:t>shall mean the actual earnings of the employee </a:t>
            </a:r>
            <a:r>
              <a:rPr lang="en-US" i="1" dirty="0"/>
              <a:t>in the employment in which </a:t>
            </a:r>
            <a:r>
              <a:rPr lang="en-US" i="1" dirty="0" smtClean="0"/>
              <a:t>he was </a:t>
            </a:r>
            <a:r>
              <a:rPr lang="en-US" i="1" dirty="0"/>
              <a:t>working at the time of the injury </a:t>
            </a:r>
            <a:r>
              <a:rPr lang="en-US" dirty="0"/>
              <a:t>during the period of 52 weeks ending with </a:t>
            </a:r>
            <a:r>
              <a:rPr lang="en-US" dirty="0" smtClean="0"/>
              <a:t>the last </a:t>
            </a:r>
            <a:r>
              <a:rPr lang="en-US" dirty="0"/>
              <a:t>day of the employee’s last full pay period immediately preceding the date </a:t>
            </a:r>
            <a:r>
              <a:rPr lang="en-US" dirty="0" smtClean="0"/>
              <a:t>of injury</a:t>
            </a:r>
            <a:r>
              <a:rPr lang="en-US" dirty="0"/>
              <a:t>, illness or disablement excluding overtime, and bonus divided by </a:t>
            </a:r>
            <a:r>
              <a:rPr lang="en-US" dirty="0" smtClean="0"/>
              <a:t>52”</a:t>
            </a:r>
            <a:endParaRPr lang="en-US" dirty="0"/>
          </a:p>
          <a:p>
            <a:r>
              <a:rPr lang="en-US" dirty="0"/>
              <a:t>At oral argument, a question arose as to the meaning of the phrase “in the employment </a:t>
            </a:r>
            <a:r>
              <a:rPr lang="en-US" dirty="0" smtClean="0"/>
              <a:t>in which </a:t>
            </a:r>
            <a:r>
              <a:rPr lang="en-US" dirty="0"/>
              <a:t>he was working at the time of the injury.” </a:t>
            </a:r>
            <a:r>
              <a:rPr lang="en-US" i="1" dirty="0"/>
              <a:t>Id. </a:t>
            </a:r>
            <a:r>
              <a:rPr lang="en-US" dirty="0"/>
              <a:t>On the one hand, it was posited </a:t>
            </a:r>
            <a:r>
              <a:rPr lang="en-US" dirty="0" smtClean="0"/>
              <a:t>that “employment</a:t>
            </a:r>
            <a:r>
              <a:rPr lang="en-US" dirty="0"/>
              <a:t>” (which is not defined in the Act) referred to the occupation in which </a:t>
            </a:r>
            <a:r>
              <a:rPr lang="en-US" dirty="0" smtClean="0"/>
              <a:t>the employee </a:t>
            </a:r>
            <a:r>
              <a:rPr lang="en-US" dirty="0"/>
              <a:t>was working at the time of the injury, </a:t>
            </a:r>
            <a:r>
              <a:rPr lang="en-US" i="1" dirty="0"/>
              <a:t>i.e.</a:t>
            </a:r>
            <a:r>
              <a:rPr lang="en-US" dirty="0"/>
              <a:t>, as a spotter. On the other, it </a:t>
            </a:r>
            <a:r>
              <a:rPr lang="en-US" dirty="0" smtClean="0"/>
              <a:t>was suggested </a:t>
            </a:r>
            <a:r>
              <a:rPr lang="en-US" dirty="0"/>
              <a:t>the “employment” meant the period during which the employee worked for </a:t>
            </a:r>
            <a:r>
              <a:rPr lang="en-US" dirty="0" smtClean="0"/>
              <a:t>the employer</a:t>
            </a:r>
            <a:r>
              <a:rPr lang="en-US" dirty="0"/>
              <a:t>, which would encompass both the period claimant worked as a spotter and </a:t>
            </a:r>
            <a:r>
              <a:rPr lang="en-US" dirty="0" smtClean="0"/>
              <a:t>the period </a:t>
            </a:r>
            <a:r>
              <a:rPr lang="en-US" dirty="0"/>
              <a:t>he was a casual employee.</a:t>
            </a:r>
          </a:p>
        </p:txBody>
      </p:sp>
    </p:spTree>
    <p:extLst>
      <p:ext uri="{BB962C8B-B14F-4D97-AF65-F5344CB8AC3E}">
        <p14:creationId xmlns:p14="http://schemas.microsoft.com/office/powerpoint/2010/main" val="2154704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ABF Freight v. IWCC</a:t>
            </a:r>
            <a:br>
              <a:rPr lang="en-US" dirty="0" smtClean="0"/>
            </a:br>
            <a:r>
              <a:rPr lang="en-US" dirty="0" smtClean="0"/>
              <a:t>2015 IL App (1</a:t>
            </a:r>
            <a:r>
              <a:rPr lang="en-US" baseline="30000" dirty="0" smtClean="0"/>
              <a:t>st</a:t>
            </a:r>
            <a:r>
              <a:rPr lang="en-US" dirty="0" smtClean="0"/>
              <a:t>) 141306WC </a:t>
            </a:r>
            <a:endParaRPr lang="en-US" dirty="0"/>
          </a:p>
        </p:txBody>
      </p:sp>
      <p:sp>
        <p:nvSpPr>
          <p:cNvPr id="3" name="Content Placeholder 2"/>
          <p:cNvSpPr>
            <a:spLocks noGrp="1"/>
          </p:cNvSpPr>
          <p:nvPr>
            <p:ph idx="1"/>
          </p:nvPr>
        </p:nvSpPr>
        <p:spPr/>
        <p:txBody>
          <a:bodyPr>
            <a:noAutofit/>
          </a:bodyPr>
          <a:lstStyle/>
          <a:p>
            <a:r>
              <a:rPr lang="en-US" sz="1800" dirty="0"/>
              <a:t>The present case illustrates why the legislature intended “employment” to mean </a:t>
            </a:r>
            <a:r>
              <a:rPr lang="en-US" sz="1800" dirty="0" smtClean="0"/>
              <a:t>the particular </a:t>
            </a:r>
            <a:r>
              <a:rPr lang="en-US" sz="1800" dirty="0"/>
              <a:t>job a claimant was engaged in at the time of an injury rather than the </a:t>
            </a:r>
            <a:r>
              <a:rPr lang="en-US" sz="1800" dirty="0" smtClean="0"/>
              <a:t>continuous period </a:t>
            </a:r>
            <a:r>
              <a:rPr lang="en-US" sz="1800" dirty="0"/>
              <a:t>of employment with a single employer</a:t>
            </a:r>
            <a:r>
              <a:rPr lang="en-US" sz="1800" dirty="0" smtClean="0"/>
              <a:t>.</a:t>
            </a:r>
          </a:p>
          <a:p>
            <a:r>
              <a:rPr lang="en-US" sz="1800" dirty="0"/>
              <a:t>Essentially, </a:t>
            </a:r>
            <a:r>
              <a:rPr lang="en-US" sz="1800" dirty="0" smtClean="0"/>
              <a:t>respondent’s proposed </a:t>
            </a:r>
            <a:r>
              <a:rPr lang="en-US" sz="1800" dirty="0"/>
              <a:t>method of calculating claimant’s average weekly wage imputes an intent to </a:t>
            </a:r>
            <a:r>
              <a:rPr lang="en-US" sz="1800" dirty="0" smtClean="0"/>
              <a:t>the legislature </a:t>
            </a:r>
            <a:r>
              <a:rPr lang="en-US" sz="1800" dirty="0"/>
              <a:t>to measure the degree of claimant’s compensation by something he did not </a:t>
            </a:r>
            <a:r>
              <a:rPr lang="en-US" sz="1800" dirty="0" smtClean="0"/>
              <a:t>lose (</a:t>
            </a:r>
            <a:r>
              <a:rPr lang="en-US" sz="1800" i="1" dirty="0" smtClean="0"/>
              <a:t>i.e</a:t>
            </a:r>
            <a:r>
              <a:rPr lang="en-US" sz="1800" i="1" dirty="0"/>
              <a:t>.</a:t>
            </a:r>
            <a:r>
              <a:rPr lang="en-US" sz="1800" dirty="0"/>
              <a:t>, a casual employee’s wages). Claimant is now a spotter; he is no longer a </a:t>
            </a:r>
            <a:r>
              <a:rPr lang="en-US" sz="1800" dirty="0" smtClean="0"/>
              <a:t>casual employee</a:t>
            </a:r>
            <a:r>
              <a:rPr lang="en-US" sz="1800" dirty="0"/>
              <a:t>. There is no relationship between what claimant earned as a casual employee </a:t>
            </a:r>
            <a:r>
              <a:rPr lang="en-US" sz="1800" dirty="0" smtClean="0"/>
              <a:t>and what </a:t>
            </a:r>
            <a:r>
              <a:rPr lang="en-US" sz="1800" dirty="0"/>
              <a:t>he lost when he could no longer work as a spotter. What he earned in a position he </a:t>
            </a:r>
            <a:r>
              <a:rPr lang="en-US" sz="1800" dirty="0" smtClean="0"/>
              <a:t>no longer </a:t>
            </a:r>
            <a:r>
              <a:rPr lang="en-US" sz="1800" dirty="0"/>
              <a:t>holds provides no insight into his future earnings. Thus, the proper measure </a:t>
            </a:r>
            <a:r>
              <a:rPr lang="en-US" sz="1800" dirty="0" smtClean="0"/>
              <a:t>of claimant’s </a:t>
            </a:r>
            <a:r>
              <a:rPr lang="en-US" sz="1800" dirty="0"/>
              <a:t>damages is the pay he received as a spotter. If we were to presume that </a:t>
            </a:r>
            <a:r>
              <a:rPr lang="en-US" sz="1800" dirty="0" smtClean="0"/>
              <a:t>the legislature </a:t>
            </a:r>
            <a:r>
              <a:rPr lang="en-US" sz="1800" dirty="0"/>
              <a:t>intended to measure claimant’s loss by something to which it bears </a:t>
            </a:r>
            <a:r>
              <a:rPr lang="en-US" sz="1800" dirty="0" smtClean="0"/>
              <a:t>no relationship</a:t>
            </a:r>
            <a:r>
              <a:rPr lang="en-US" sz="1800" dirty="0"/>
              <a:t>, we would be attributing to it an absurd and unjust intent. This is something </a:t>
            </a:r>
            <a:r>
              <a:rPr lang="en-US" sz="1800" dirty="0" smtClean="0"/>
              <a:t>we will </a:t>
            </a:r>
            <a:r>
              <a:rPr lang="en-US" sz="1800" dirty="0"/>
              <a:t>never do</a:t>
            </a:r>
            <a:r>
              <a:rPr lang="en-US" sz="1800" dirty="0" smtClean="0"/>
              <a:t>.</a:t>
            </a:r>
          </a:p>
          <a:p>
            <a:r>
              <a:rPr lang="en-US" sz="1800" dirty="0"/>
              <a:t>Accordingly, we find respondent’s position untenable for two reasons: it is contrary to </a:t>
            </a:r>
            <a:r>
              <a:rPr lang="en-US" sz="1800" dirty="0" smtClean="0"/>
              <a:t>the purpose </a:t>
            </a:r>
            <a:r>
              <a:rPr lang="en-US" sz="1800" dirty="0"/>
              <a:t>of the Act, and it would require us to impute an absurd, unjust intent to </a:t>
            </a:r>
            <a:r>
              <a:rPr lang="en-US" sz="1800" dirty="0" smtClean="0"/>
              <a:t>the legislature</a:t>
            </a:r>
            <a:r>
              <a:rPr lang="en-US" sz="1800" dirty="0"/>
              <a:t>. Therefore, we hold that “employment” as used in the context discussed </a:t>
            </a:r>
            <a:r>
              <a:rPr lang="en-US" sz="1800" dirty="0" smtClean="0"/>
              <a:t>above means </a:t>
            </a:r>
            <a:r>
              <a:rPr lang="en-US" sz="1800" dirty="0"/>
              <a:t>the position in which a claimant was working at the time of his or her injury</a:t>
            </a:r>
            <a:r>
              <a:rPr lang="en-US" sz="1800" dirty="0" smtClean="0"/>
              <a:t>.</a:t>
            </a:r>
          </a:p>
          <a:p>
            <a:r>
              <a:rPr lang="en-US" sz="1800" dirty="0" smtClean="0"/>
              <a:t>In this case</a:t>
            </a:r>
            <a:r>
              <a:rPr lang="en-US" sz="1800" dirty="0"/>
              <a:t>, at the time of his injury, claimant was working as a “spotter” and earning a salary </a:t>
            </a:r>
            <a:r>
              <a:rPr lang="en-US" sz="1800" dirty="0" smtClean="0"/>
              <a:t>based on </a:t>
            </a:r>
            <a:r>
              <a:rPr lang="en-US" sz="1800" dirty="0"/>
              <a:t>that position. Thus, the Commission properly used claimant’s </a:t>
            </a:r>
            <a:r>
              <a:rPr lang="en-US" sz="1800" b="1" i="1" u="sng" dirty="0"/>
              <a:t>employment at the time </a:t>
            </a:r>
            <a:r>
              <a:rPr lang="en-US" sz="1800" b="1" i="1" u="sng" dirty="0" smtClean="0"/>
              <a:t>of his </a:t>
            </a:r>
            <a:r>
              <a:rPr lang="en-US" sz="1800" b="1" i="1" u="sng" dirty="0"/>
              <a:t>injury </a:t>
            </a:r>
            <a:r>
              <a:rPr lang="en-US" sz="1800" dirty="0"/>
              <a:t>in calculating his average weekly wage.</a:t>
            </a:r>
            <a:r>
              <a:rPr lang="en-US" sz="1800" dirty="0" smtClean="0"/>
              <a:t> </a:t>
            </a:r>
            <a:endParaRPr lang="en-US" sz="1800" dirty="0"/>
          </a:p>
        </p:txBody>
      </p:sp>
    </p:spTree>
    <p:extLst>
      <p:ext uri="{BB962C8B-B14F-4D97-AF65-F5344CB8AC3E}">
        <p14:creationId xmlns:p14="http://schemas.microsoft.com/office/powerpoint/2010/main" val="1283890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Salvador </a:t>
            </a:r>
            <a:r>
              <a:rPr lang="en-US" dirty="0" err="1" smtClean="0"/>
              <a:t>Esquinca</a:t>
            </a:r>
            <a:r>
              <a:rPr lang="en-US" dirty="0" smtClean="0"/>
              <a:t> v. </a:t>
            </a:r>
            <a:r>
              <a:rPr lang="en-US" dirty="0" err="1" smtClean="0"/>
              <a:t>Romar</a:t>
            </a:r>
            <a:r>
              <a:rPr lang="en-US" dirty="0" smtClean="0"/>
              <a:t> Transportation</a:t>
            </a:r>
            <a:br>
              <a:rPr lang="en-US" dirty="0" smtClean="0"/>
            </a:br>
            <a:r>
              <a:rPr lang="en-US" dirty="0" smtClean="0"/>
              <a:t>10WC046972; 14IWCC0903</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IWCC affirms &amp; adopts Arbitrator’s Decision: No ER/EE relationship (2-1 dissent cites </a:t>
            </a:r>
            <a:r>
              <a:rPr lang="en-US" u="sng" dirty="0" smtClean="0"/>
              <a:t>Roberson</a:t>
            </a:r>
            <a:r>
              <a:rPr lang="en-US" dirty="0" smtClean="0"/>
              <a:t>)</a:t>
            </a:r>
          </a:p>
          <a:p>
            <a:r>
              <a:rPr lang="en-US" i="1" dirty="0" smtClean="0"/>
              <a:t>Right </a:t>
            </a:r>
            <a:r>
              <a:rPr lang="en-US" i="1" dirty="0"/>
              <a:t>to </a:t>
            </a:r>
            <a:r>
              <a:rPr lang="en-US" i="1" dirty="0" smtClean="0"/>
              <a:t>Control: </a:t>
            </a:r>
            <a:r>
              <a:rPr lang="en-US" dirty="0" smtClean="0"/>
              <a:t>With </a:t>
            </a:r>
            <a:r>
              <a:rPr lang="en-US" dirty="0"/>
              <a:t>respect to the right to control, it is clear Respondent had minimal control over </a:t>
            </a:r>
            <a:r>
              <a:rPr lang="en-US" dirty="0" smtClean="0"/>
              <a:t>the manner </a:t>
            </a:r>
            <a:r>
              <a:rPr lang="en-US" dirty="0"/>
              <a:t>in which Petitioner performed his job duties</a:t>
            </a:r>
            <a:r>
              <a:rPr lang="en-US" dirty="0" smtClean="0"/>
              <a:t>.</a:t>
            </a:r>
          </a:p>
          <a:p>
            <a:r>
              <a:rPr lang="en-US" i="1" dirty="0" smtClean="0"/>
              <a:t>Method of Payment: </a:t>
            </a:r>
            <a:r>
              <a:rPr lang="en-US" dirty="0" smtClean="0"/>
              <a:t>There </a:t>
            </a:r>
            <a:r>
              <a:rPr lang="en-US" dirty="0"/>
              <a:t>is no dispute regarding Petitioner's method of payment. Petitioner was paid </a:t>
            </a:r>
            <a:r>
              <a:rPr lang="en-US" dirty="0" smtClean="0"/>
              <a:t>per shipment.</a:t>
            </a:r>
          </a:p>
          <a:p>
            <a:r>
              <a:rPr lang="en-US" i="1" dirty="0" smtClean="0"/>
              <a:t>Instrumentalities/Equipment: </a:t>
            </a:r>
            <a:r>
              <a:rPr lang="en-US" dirty="0" smtClean="0"/>
              <a:t>There </a:t>
            </a:r>
            <a:r>
              <a:rPr lang="en-US" dirty="0"/>
              <a:t>is also no dispute Petitioner owned his own truck which he used when </a:t>
            </a:r>
            <a:r>
              <a:rPr lang="en-US" dirty="0" smtClean="0"/>
              <a:t>making deliveries</a:t>
            </a:r>
            <a:r>
              <a:rPr lang="en-US" dirty="0"/>
              <a:t>. The title of the truck was in Petitioner's </a:t>
            </a:r>
            <a:r>
              <a:rPr lang="en-US" dirty="0" smtClean="0"/>
              <a:t>name.</a:t>
            </a:r>
          </a:p>
          <a:p>
            <a:r>
              <a:rPr lang="en-US" i="1" dirty="0"/>
              <a:t>Right to </a:t>
            </a:r>
            <a:r>
              <a:rPr lang="en-US" i="1" dirty="0" smtClean="0"/>
              <a:t>Discharge: </a:t>
            </a:r>
            <a:r>
              <a:rPr lang="en-US" dirty="0" smtClean="0"/>
              <a:t>Another </a:t>
            </a:r>
            <a:r>
              <a:rPr lang="en-US" dirty="0"/>
              <a:t>factor to consider in determining the nature of the employment </a:t>
            </a:r>
            <a:r>
              <a:rPr lang="en-US" dirty="0" smtClean="0"/>
              <a:t>relationship between </a:t>
            </a:r>
            <a:r>
              <a:rPr lang="en-US" dirty="0"/>
              <a:t>the parties is whether Respondent bad the right to discharge Petitioner for any reason </a:t>
            </a:r>
            <a:r>
              <a:rPr lang="en-US" dirty="0" smtClean="0"/>
              <a:t>at any </a:t>
            </a:r>
            <a:r>
              <a:rPr lang="en-US" dirty="0"/>
              <a:t>time. Clause 12 of the Agreement provides that the Agreement could be terminated by </a:t>
            </a:r>
            <a:r>
              <a:rPr lang="en-US" dirty="0" smtClean="0"/>
              <a:t>either party.</a:t>
            </a:r>
          </a:p>
          <a:p>
            <a:r>
              <a:rPr lang="en-US" i="1" dirty="0" smtClean="0"/>
              <a:t>Nature of the business: </a:t>
            </a:r>
            <a:r>
              <a:rPr lang="en-US" dirty="0" smtClean="0"/>
              <a:t>Respondent </a:t>
            </a:r>
            <a:r>
              <a:rPr lang="en-US" dirty="0"/>
              <a:t>is in the business of warehousing, yard storage, truck brokering </a:t>
            </a:r>
            <a:r>
              <a:rPr lang="en-US" dirty="0" smtClean="0"/>
              <a:t>and intermodal </a:t>
            </a:r>
            <a:r>
              <a:rPr lang="en-US" dirty="0"/>
              <a:t>movements by rail and trucking. Petitioner is a semi-truck driver</a:t>
            </a:r>
            <a:r>
              <a:rPr lang="en-US" dirty="0" smtClean="0"/>
              <a:t>.</a:t>
            </a:r>
          </a:p>
          <a:p>
            <a:r>
              <a:rPr lang="en-US" i="1" dirty="0" smtClean="0"/>
              <a:t>Uniform/Decals: </a:t>
            </a:r>
            <a:r>
              <a:rPr lang="en-US" dirty="0" smtClean="0"/>
              <a:t>Petitioner </a:t>
            </a:r>
            <a:r>
              <a:rPr lang="en-US" dirty="0"/>
              <a:t>testified be was not required to wear a uniform when driving for </a:t>
            </a:r>
            <a:r>
              <a:rPr lang="en-US" dirty="0" smtClean="0"/>
              <a:t>Respondent.</a:t>
            </a:r>
          </a:p>
          <a:p>
            <a:r>
              <a:rPr lang="en-US" i="1" dirty="0" smtClean="0"/>
              <a:t>Exclusivity of Relationship</a:t>
            </a:r>
            <a:r>
              <a:rPr lang="en-US" dirty="0" smtClean="0"/>
              <a:t>: No time to drive for other customers.</a:t>
            </a:r>
          </a:p>
          <a:p>
            <a:r>
              <a:rPr lang="en-US" i="1" dirty="0" smtClean="0"/>
              <a:t>Labeling of Relationship: </a:t>
            </a:r>
            <a:r>
              <a:rPr lang="en-US" dirty="0" smtClean="0"/>
              <a:t>Independent contractor.</a:t>
            </a:r>
          </a:p>
          <a:p>
            <a:r>
              <a:rPr lang="en-US" i="1" dirty="0" smtClean="0"/>
              <a:t>Occupational Accident Insurance</a:t>
            </a:r>
          </a:p>
          <a:p>
            <a:endParaRPr lang="en-US" i="1" dirty="0"/>
          </a:p>
        </p:txBody>
      </p:sp>
    </p:spTree>
    <p:extLst>
      <p:ext uri="{BB962C8B-B14F-4D97-AF65-F5344CB8AC3E}">
        <p14:creationId xmlns:p14="http://schemas.microsoft.com/office/powerpoint/2010/main" val="2622434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Esquinca</a:t>
            </a:r>
            <a:r>
              <a:rPr lang="en-US" dirty="0" smtClean="0"/>
              <a:t> v. IWCC</a:t>
            </a:r>
            <a:br>
              <a:rPr lang="en-US" dirty="0" smtClean="0"/>
            </a:br>
            <a:r>
              <a:rPr lang="en-US" dirty="0" smtClean="0"/>
              <a:t>2016 Il App (1</a:t>
            </a:r>
            <a:r>
              <a:rPr lang="en-US" baseline="30000" dirty="0" smtClean="0"/>
              <a:t>st</a:t>
            </a:r>
            <a:r>
              <a:rPr lang="en-US" dirty="0" smtClean="0"/>
              <a:t>) 150706WC</a:t>
            </a:r>
            <a:endParaRPr lang="en-US" dirty="0"/>
          </a:p>
        </p:txBody>
      </p:sp>
      <p:sp>
        <p:nvSpPr>
          <p:cNvPr id="3" name="Content Placeholder 2"/>
          <p:cNvSpPr>
            <a:spLocks noGrp="1"/>
          </p:cNvSpPr>
          <p:nvPr>
            <p:ph idx="1"/>
          </p:nvPr>
        </p:nvSpPr>
        <p:spPr/>
        <p:txBody>
          <a:bodyPr>
            <a:normAutofit fontScale="70000" lnSpcReduction="20000"/>
          </a:bodyPr>
          <a:lstStyle/>
          <a:p>
            <a:r>
              <a:rPr lang="en-US" dirty="0"/>
              <a:t>On appeal, the </a:t>
            </a:r>
            <a:r>
              <a:rPr lang="en-US" dirty="0" smtClean="0"/>
              <a:t>Petitioner argues </a:t>
            </a:r>
            <a:r>
              <a:rPr lang="en-US" dirty="0"/>
              <a:t>that Commission’s finding that he was an </a:t>
            </a:r>
            <a:r>
              <a:rPr lang="en-US" dirty="0" smtClean="0"/>
              <a:t>independent contractor</a:t>
            </a:r>
            <a:r>
              <a:rPr lang="en-US" dirty="0"/>
              <a:t>, rather than the employer’s employee, at the time of the accident was against </a:t>
            </a:r>
            <a:r>
              <a:rPr lang="en-US" dirty="0" smtClean="0"/>
              <a:t>the manifest </a:t>
            </a:r>
            <a:r>
              <a:rPr lang="en-US" dirty="0"/>
              <a:t>weight of the evidence</a:t>
            </a:r>
            <a:r>
              <a:rPr lang="en-US" dirty="0" smtClean="0"/>
              <a:t>.</a:t>
            </a:r>
          </a:p>
          <a:p>
            <a:r>
              <a:rPr lang="en-US" dirty="0" smtClean="0"/>
              <a:t>Whether </a:t>
            </a:r>
            <a:r>
              <a:rPr lang="en-US" dirty="0"/>
              <a:t>the purported employer has a right to control the actions of the </a:t>
            </a:r>
            <a:r>
              <a:rPr lang="en-US" dirty="0" smtClean="0"/>
              <a:t>employee is “the </a:t>
            </a:r>
            <a:r>
              <a:rPr lang="en-US" dirty="0"/>
              <a:t>single most important factor.” </a:t>
            </a:r>
            <a:r>
              <a:rPr lang="en-US" i="1" dirty="0" smtClean="0"/>
              <a:t>Ware. </a:t>
            </a:r>
            <a:r>
              <a:rPr lang="en-US" dirty="0" smtClean="0"/>
              <a:t>The </a:t>
            </a:r>
            <a:r>
              <a:rPr lang="en-US" dirty="0"/>
              <a:t>nature of the claimant’s work in relation </a:t>
            </a:r>
            <a:r>
              <a:rPr lang="en-US" dirty="0" smtClean="0"/>
              <a:t>to the </a:t>
            </a:r>
            <a:r>
              <a:rPr lang="en-US" dirty="0"/>
              <a:t>employer’s business is also an important consideration. </a:t>
            </a:r>
            <a:r>
              <a:rPr lang="en-US" i="1" dirty="0" smtClean="0"/>
              <a:t>Steel &amp; Machinery Transportation.</a:t>
            </a:r>
          </a:p>
          <a:p>
            <a:r>
              <a:rPr lang="en-US" dirty="0"/>
              <a:t>Applying these standards, we find that there is sufficient evidence in the record to </a:t>
            </a:r>
            <a:r>
              <a:rPr lang="en-US" dirty="0" smtClean="0"/>
              <a:t>support the </a:t>
            </a:r>
            <a:r>
              <a:rPr lang="en-US" dirty="0"/>
              <a:t>Commission’s finding that the claimant was an independent contractor at the time of </a:t>
            </a:r>
            <a:r>
              <a:rPr lang="en-US" dirty="0" smtClean="0"/>
              <a:t>the accident</a:t>
            </a:r>
            <a:r>
              <a:rPr lang="en-US" dirty="0"/>
              <a:t>. Regarding the most important factor, the evidence shows that the employer did </a:t>
            </a:r>
            <a:r>
              <a:rPr lang="en-US" dirty="0" smtClean="0"/>
              <a:t>not have </a:t>
            </a:r>
            <a:r>
              <a:rPr lang="en-US" dirty="0"/>
              <a:t>the right to control the claimant’s work performance or work-related activities to </a:t>
            </a:r>
            <a:r>
              <a:rPr lang="en-US" dirty="0" smtClean="0"/>
              <a:t>any notable </a:t>
            </a:r>
            <a:r>
              <a:rPr lang="en-US" dirty="0"/>
              <a:t>degree</a:t>
            </a:r>
            <a:r>
              <a:rPr lang="en-US" dirty="0" smtClean="0"/>
              <a:t>.</a:t>
            </a:r>
          </a:p>
          <a:p>
            <a:r>
              <a:rPr lang="en-US" dirty="0"/>
              <a:t>We acknowledge that there is evidence in the record that arguably suggests </a:t>
            </a:r>
            <a:r>
              <a:rPr lang="en-US" dirty="0" smtClean="0"/>
              <a:t>an employment </a:t>
            </a:r>
            <a:r>
              <a:rPr lang="en-US" dirty="0"/>
              <a:t>relationship. However, as noted above, there is also ample evidence suggesting </a:t>
            </a:r>
            <a:r>
              <a:rPr lang="en-US" dirty="0" smtClean="0"/>
              <a:t>the opposite </a:t>
            </a:r>
            <a:r>
              <a:rPr lang="en-US" dirty="0"/>
              <a:t>conclusion, </a:t>
            </a:r>
            <a:r>
              <a:rPr lang="en-US" i="1" dirty="0"/>
              <a:t>i.e.</a:t>
            </a:r>
            <a:r>
              <a:rPr lang="en-US" dirty="0"/>
              <a:t>, that the claimant was an independent contractor. That remains </a:t>
            </a:r>
            <a:r>
              <a:rPr lang="en-US" dirty="0" smtClean="0"/>
              <a:t>true even </a:t>
            </a:r>
            <a:r>
              <a:rPr lang="en-US" dirty="0"/>
              <a:t>if all references to the parties’ expired Agreement is disregarded. When the </a:t>
            </a:r>
            <a:r>
              <a:rPr lang="en-US" dirty="0" smtClean="0"/>
              <a:t>relevant evidence </a:t>
            </a:r>
            <a:r>
              <a:rPr lang="en-US" dirty="0"/>
              <a:t>is capable of supporting either conclusion, as here, it is the Commission's province </a:t>
            </a:r>
            <a:r>
              <a:rPr lang="en-US" dirty="0" smtClean="0"/>
              <a:t>to weigh </a:t>
            </a:r>
            <a:r>
              <a:rPr lang="en-US" dirty="0"/>
              <a:t>the evidence and decide among competing inferences, and its decision will be </a:t>
            </a:r>
            <a:r>
              <a:rPr lang="en-US" dirty="0" smtClean="0"/>
              <a:t>upheld. </a:t>
            </a:r>
            <a:r>
              <a:rPr lang="en-US" i="1" dirty="0" smtClean="0"/>
              <a:t>Roberson</a:t>
            </a:r>
            <a:r>
              <a:rPr lang="en-US" dirty="0"/>
              <a:t>,</a:t>
            </a:r>
            <a:endParaRPr lang="en-US" i="1" dirty="0" smtClean="0"/>
          </a:p>
          <a:p>
            <a:endParaRPr lang="en-US" dirty="0"/>
          </a:p>
        </p:txBody>
      </p:sp>
    </p:spTree>
    <p:extLst>
      <p:ext uri="{BB962C8B-B14F-4D97-AF65-F5344CB8AC3E}">
        <p14:creationId xmlns:p14="http://schemas.microsoft.com/office/powerpoint/2010/main" val="2595570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Reed v. IWCC</a:t>
            </a:r>
            <a:br>
              <a:rPr lang="en-US" dirty="0" smtClean="0"/>
            </a:br>
            <a:r>
              <a:rPr lang="en-US" dirty="0" smtClean="0"/>
              <a:t>2016 Il App (1</a:t>
            </a:r>
            <a:r>
              <a:rPr lang="en-US" baseline="30000" dirty="0" smtClean="0"/>
              <a:t>st</a:t>
            </a:r>
            <a:r>
              <a:rPr lang="en-US" dirty="0" smtClean="0"/>
              <a:t>) 13068</a:t>
            </a:r>
            <a:endParaRPr lang="en-US" dirty="0"/>
          </a:p>
        </p:txBody>
      </p:sp>
      <p:sp>
        <p:nvSpPr>
          <p:cNvPr id="3" name="Content Placeholder 2"/>
          <p:cNvSpPr>
            <a:spLocks noGrp="1"/>
          </p:cNvSpPr>
          <p:nvPr>
            <p:ph idx="1"/>
          </p:nvPr>
        </p:nvSpPr>
        <p:spPr/>
        <p:txBody>
          <a:bodyPr/>
          <a:lstStyle/>
          <a:p>
            <a:r>
              <a:rPr lang="en-US" dirty="0" smtClean="0"/>
              <a:t>10-15-2012: IWCC affirms and adopts Arbitrator’s award of medical &amp; TTD.</a:t>
            </a:r>
          </a:p>
          <a:p>
            <a:r>
              <a:rPr lang="en-US" dirty="0" smtClean="0"/>
              <a:t>11-15-2012: Respondent files Petition for Review in Circuit Court on AWW issue only</a:t>
            </a:r>
          </a:p>
          <a:p>
            <a:r>
              <a:rPr lang="en-US" dirty="0" smtClean="0"/>
              <a:t>12-10-2012: Petitioner files 19(g) for medical portion only</a:t>
            </a:r>
          </a:p>
          <a:p>
            <a:r>
              <a:rPr lang="en-US" dirty="0" smtClean="0"/>
              <a:t>3-6-13: Cir. Ct. grants Respondent’s Motion to Dismiss 19(g)</a:t>
            </a:r>
            <a:endParaRPr lang="en-US" dirty="0"/>
          </a:p>
        </p:txBody>
      </p:sp>
    </p:spTree>
    <p:extLst>
      <p:ext uri="{BB962C8B-B14F-4D97-AF65-F5344CB8AC3E}">
        <p14:creationId xmlns:p14="http://schemas.microsoft.com/office/powerpoint/2010/main" val="1255625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TotalTime>
  <Words>2434</Words>
  <Application>Microsoft Office PowerPoint</Application>
  <PresentationFormat>Widescreen</PresentationFormat>
  <Paragraphs>60</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WCLA MCLE 3-24-16</vt:lpstr>
      <vt:lpstr>Eye Cases</vt:lpstr>
      <vt:lpstr>John Rodriguez v. ABF 11WC035966</vt:lpstr>
      <vt:lpstr>John Rodriguez v. ABF 13IWCC0801</vt:lpstr>
      <vt:lpstr>ABF Freight v. IWCC 2015 IL App (1st) 141306WC </vt:lpstr>
      <vt:lpstr>ABF Freight v. IWCC 2015 IL App (1st) 141306WC </vt:lpstr>
      <vt:lpstr>Salvador Esquinca v. Romar Transportation 10WC046972; 14IWCC0903</vt:lpstr>
      <vt:lpstr>Esquinca v. IWCC 2016 Il App (1st) 150706WC</vt:lpstr>
      <vt:lpstr>Reed v. IWCC 2016 Il App (1st) 13068</vt:lpstr>
      <vt:lpstr>Reed v. IWCC 2016 Il App (1st) 13068</vt:lpstr>
      <vt:lpstr>Locasto v. City of Chicago 2016 IL App (1st) 151369</vt:lpstr>
      <vt:lpstr>Locasto v. City of Chicago 2016 IL App (1st) 151369</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WCLA MCLE 3-24-16</dc:title>
  <dc:creator>David B. Menchetti</dc:creator>
  <cp:lastModifiedBy>David B. Menchetti</cp:lastModifiedBy>
  <cp:revision>20</cp:revision>
  <cp:lastPrinted>2016-03-22T12:05:01Z</cp:lastPrinted>
  <dcterms:created xsi:type="dcterms:W3CDTF">2016-03-17T17:08:18Z</dcterms:created>
  <dcterms:modified xsi:type="dcterms:W3CDTF">2016-03-23T21:41:11Z</dcterms:modified>
</cp:coreProperties>
</file>