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68" r:id="rId3"/>
    <p:sldId id="269" r:id="rId4"/>
    <p:sldId id="261" r:id="rId5"/>
    <p:sldId id="262" r:id="rId6"/>
    <p:sldId id="258" r:id="rId7"/>
    <p:sldId id="259" r:id="rId8"/>
    <p:sldId id="260" r:id="rId9"/>
    <p:sldId id="263" r:id="rId10"/>
    <p:sldId id="264" r:id="rId11"/>
    <p:sldId id="265" r:id="rId12"/>
    <p:sldId id="266" r:id="rId13"/>
    <p:sldId id="267"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B0723EE-16C2-426E-8934-4955E4E3BFCA}" type="slidenum">
              <a:rPr lang="en-US" smtClean="0"/>
              <a:t>‹#›</a:t>
            </a:fld>
            <a:endParaRPr lang="en-US"/>
          </a:p>
        </p:txBody>
      </p:sp>
    </p:spTree>
    <p:extLst>
      <p:ext uri="{BB962C8B-B14F-4D97-AF65-F5344CB8AC3E}">
        <p14:creationId xmlns:p14="http://schemas.microsoft.com/office/powerpoint/2010/main" val="353111679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FC95F8-E0AB-4E76-8097-2DEFA9184482}" type="slidenum">
              <a:rPr lang="en-US" smtClean="0"/>
              <a:t>‹#›</a:t>
            </a:fld>
            <a:endParaRPr lang="en-US"/>
          </a:p>
        </p:txBody>
      </p:sp>
    </p:spTree>
    <p:extLst>
      <p:ext uri="{BB962C8B-B14F-4D97-AF65-F5344CB8AC3E}">
        <p14:creationId xmlns:p14="http://schemas.microsoft.com/office/powerpoint/2010/main" val="335231673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54338" indent="-328591">
              <a:defRPr>
                <a:solidFill>
                  <a:schemeClr val="tx1"/>
                </a:solidFill>
                <a:latin typeface="Arial" panose="020B0604020202020204" pitchFamily="34" charset="0"/>
                <a:cs typeface="Arial" panose="020B0604020202020204" pitchFamily="34" charset="0"/>
              </a:defRPr>
            </a:lvl2pPr>
            <a:lvl3pPr marL="1314366" indent="-262871">
              <a:defRPr>
                <a:solidFill>
                  <a:schemeClr val="tx1"/>
                </a:solidFill>
                <a:latin typeface="Arial" panose="020B0604020202020204" pitchFamily="34" charset="0"/>
                <a:cs typeface="Arial" panose="020B0604020202020204" pitchFamily="34" charset="0"/>
              </a:defRPr>
            </a:lvl3pPr>
            <a:lvl4pPr marL="1840113" indent="-262871">
              <a:defRPr>
                <a:solidFill>
                  <a:schemeClr val="tx1"/>
                </a:solidFill>
                <a:latin typeface="Arial" panose="020B0604020202020204" pitchFamily="34" charset="0"/>
                <a:cs typeface="Arial" panose="020B0604020202020204" pitchFamily="34" charset="0"/>
              </a:defRPr>
            </a:lvl4pPr>
            <a:lvl5pPr marL="2365859" indent="-262871">
              <a:defRPr>
                <a:solidFill>
                  <a:schemeClr val="tx1"/>
                </a:solidFill>
                <a:latin typeface="Arial" panose="020B0604020202020204" pitchFamily="34" charset="0"/>
                <a:cs typeface="Arial" panose="020B0604020202020204" pitchFamily="34" charset="0"/>
              </a:defRPr>
            </a:lvl5pPr>
            <a:lvl6pPr marL="2891605"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417352"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943100"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468845"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202911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391A6C-728E-43CC-9A10-67341C9F3F50}"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183715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391A6C-728E-43CC-9A10-67341C9F3F50}"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308383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391A6C-728E-43CC-9A10-67341C9F3F50}"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4924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391A6C-728E-43CC-9A10-67341C9F3F50}"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66850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391A6C-728E-43CC-9A10-67341C9F3F50}"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88564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391A6C-728E-43CC-9A10-67341C9F3F50}"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106183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391A6C-728E-43CC-9A10-67341C9F3F50}" type="datetimeFigureOut">
              <a:rPr lang="en-US" smtClean="0"/>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170737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391A6C-728E-43CC-9A10-67341C9F3F50}" type="datetimeFigureOut">
              <a:rPr lang="en-US" smtClean="0"/>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205505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91A6C-728E-43CC-9A10-67341C9F3F50}" type="datetimeFigureOut">
              <a:rPr lang="en-US" smtClean="0"/>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52941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391A6C-728E-43CC-9A10-67341C9F3F50}"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2339777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391A6C-728E-43CC-9A10-67341C9F3F50}"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B724F-5051-4913-9710-2715B2175470}" type="slidenum">
              <a:rPr lang="en-US" smtClean="0"/>
              <a:t>‹#›</a:t>
            </a:fld>
            <a:endParaRPr lang="en-US"/>
          </a:p>
        </p:txBody>
      </p:sp>
    </p:spTree>
    <p:extLst>
      <p:ext uri="{BB962C8B-B14F-4D97-AF65-F5344CB8AC3E}">
        <p14:creationId xmlns:p14="http://schemas.microsoft.com/office/powerpoint/2010/main" val="407985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91A6C-728E-43CC-9A10-67341C9F3F50}" type="datetimeFigureOut">
              <a:rPr lang="en-US" smtClean="0"/>
              <a:t>3/22/2017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B724F-5051-4913-9710-2715B2175470}" type="slidenum">
              <a:rPr lang="en-US" smtClean="0"/>
              <a:t>‹#›</a:t>
            </a:fld>
            <a:endParaRPr lang="en-US"/>
          </a:p>
        </p:txBody>
      </p:sp>
    </p:spTree>
    <p:extLst>
      <p:ext uri="{BB962C8B-B14F-4D97-AF65-F5344CB8AC3E}">
        <p14:creationId xmlns:p14="http://schemas.microsoft.com/office/powerpoint/2010/main" val="1494352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a:t>WCLA MCLE</a:t>
            </a:r>
            <a:br>
              <a:rPr lang="en-US" altLang="en-US" dirty="0"/>
            </a:br>
            <a:r>
              <a:rPr lang="en-US" altLang="en-US" dirty="0"/>
              <a:t>3-22-2017</a:t>
            </a:r>
          </a:p>
        </p:txBody>
      </p:sp>
      <p:sp>
        <p:nvSpPr>
          <p:cNvPr id="4099" name="Content Placeholder 4"/>
          <p:cNvSpPr>
            <a:spLocks noGrp="1"/>
          </p:cNvSpPr>
          <p:nvPr>
            <p:ph idx="1"/>
          </p:nvPr>
        </p:nvSpPr>
        <p:spPr/>
        <p:txBody>
          <a:bodyPr/>
          <a:lstStyle/>
          <a:p>
            <a:pPr eaLnBrk="1" hangingPunct="1"/>
            <a:r>
              <a:rPr lang="en-US" altLang="en-US" dirty="0"/>
              <a:t>Case Law Update: Crittenden; Morales v. Herrera</a:t>
            </a:r>
          </a:p>
          <a:p>
            <a:pPr eaLnBrk="1" hangingPunct="1"/>
            <a:r>
              <a:rPr lang="en-US" altLang="en-US" dirty="0"/>
              <a:t>(Legislative Update)  </a:t>
            </a:r>
          </a:p>
          <a:p>
            <a:pPr eaLnBrk="1" hangingPunct="1"/>
            <a:r>
              <a:rPr lang="en-US" altLang="en-US" dirty="0"/>
              <a:t>March 22, 2017</a:t>
            </a:r>
          </a:p>
          <a:p>
            <a:pPr eaLnBrk="1" hangingPunct="1"/>
            <a:r>
              <a:rPr lang="en-US" altLang="en-US" dirty="0"/>
              <a:t>12:00 noon to 1 pm</a:t>
            </a:r>
          </a:p>
          <a:p>
            <a:pPr eaLnBrk="1" hangingPunct="1"/>
            <a:r>
              <a:rPr lang="en-US" altLang="en-US" dirty="0"/>
              <a:t>James R. Thompson Center Auditorium, Chicago, IL</a:t>
            </a:r>
          </a:p>
          <a:p>
            <a:pPr eaLnBrk="1" hangingPunct="1"/>
            <a:r>
              <a:rPr lang="en-US" altLang="en-US" dirty="0"/>
              <a:t>1 hour general MCLE credit</a:t>
            </a:r>
          </a:p>
          <a:p>
            <a:pPr eaLnBrk="1" hangingPunct="1"/>
            <a:endParaRPr lang="en-US" altLang="en-US" dirty="0"/>
          </a:p>
        </p:txBody>
      </p:sp>
    </p:spTree>
    <p:extLst>
      <p:ext uri="{BB962C8B-B14F-4D97-AF65-F5344CB8AC3E}">
        <p14:creationId xmlns:p14="http://schemas.microsoft.com/office/powerpoint/2010/main" val="174084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Morales v. Herrera &amp; Radio Flyer</a:t>
            </a:r>
            <a:br>
              <a:rPr lang="en-US" dirty="0"/>
            </a:br>
            <a:r>
              <a:rPr lang="en-US" dirty="0"/>
              <a:t>2016 Il App (1</a:t>
            </a:r>
            <a:r>
              <a:rPr lang="en-US" baseline="30000" dirty="0"/>
              <a:t>st</a:t>
            </a:r>
            <a:r>
              <a:rPr lang="en-US" dirty="0"/>
              <a:t>) 153540</a:t>
            </a:r>
          </a:p>
        </p:txBody>
      </p:sp>
      <p:sp>
        <p:nvSpPr>
          <p:cNvPr id="3" name="Content Placeholder 2"/>
          <p:cNvSpPr>
            <a:spLocks noGrp="1"/>
          </p:cNvSpPr>
          <p:nvPr>
            <p:ph idx="1"/>
          </p:nvPr>
        </p:nvSpPr>
        <p:spPr/>
        <p:txBody>
          <a:bodyPr>
            <a:normAutofit fontScale="77500" lnSpcReduction="20000"/>
          </a:bodyPr>
          <a:lstStyle/>
          <a:p>
            <a:r>
              <a:rPr lang="en-US" dirty="0"/>
              <a:t>Based on the aforementioned case law, it appears that section 5 of the Act, which defendants clearly raised below, created its own form of estoppel, albeit not </a:t>
            </a:r>
            <a:r>
              <a:rPr lang="en-US" i="1" dirty="0"/>
              <a:t>judicial </a:t>
            </a:r>
            <a:r>
              <a:rPr lang="en-US" dirty="0"/>
              <a:t>estoppel as defined in case law….“acts as a form of estoppel, denying a plaintiff who has availed herself of the benefits of the Act from thereafter asserting that she falls outside its reach”). Accordingly, the elements of judicial estoppel do not control our determination, notwithstanding prior case law characterizing this procedural hurdle as one of judicial estoppel. </a:t>
            </a:r>
          </a:p>
          <a:p>
            <a:r>
              <a:rPr lang="en-US" dirty="0"/>
              <a:t>Nonetheless, plaintiffs’ argument suggests that no form of estoppel should apply here because they could claim to be employees of Express without acknowledging that Radio constituted a borrowing employer. Thus, plaintiffs suggest that the Act’s exclusivity provision and corresponding estoppel does not bar their action against defendants. </a:t>
            </a:r>
          </a:p>
          <a:p>
            <a:r>
              <a:rPr lang="en-US" dirty="0"/>
              <a:t>Contrary to plaintiffs’ assertion, the record clearly shows they were Radio’s borrowed employees, and thus, their acceptance of workers’ compensation benefits precluded them from seeking further payment from Radio or Herrera, their co-employee.</a:t>
            </a:r>
          </a:p>
          <a:p>
            <a:endParaRPr lang="en-US" dirty="0"/>
          </a:p>
        </p:txBody>
      </p:sp>
    </p:spTree>
    <p:extLst>
      <p:ext uri="{BB962C8B-B14F-4D97-AF65-F5344CB8AC3E}">
        <p14:creationId xmlns:p14="http://schemas.microsoft.com/office/powerpoint/2010/main" val="90660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Morales v. Herrera &amp; Radio Flyer</a:t>
            </a:r>
            <a:br>
              <a:rPr lang="en-US" dirty="0"/>
            </a:br>
            <a:r>
              <a:rPr lang="en-US" dirty="0"/>
              <a:t>2016 Il App (1</a:t>
            </a:r>
            <a:r>
              <a:rPr lang="en-US" baseline="30000" dirty="0"/>
              <a:t>st</a:t>
            </a:r>
            <a:r>
              <a:rPr lang="en-US" dirty="0"/>
              <a:t>) 153540</a:t>
            </a:r>
          </a:p>
        </p:txBody>
      </p:sp>
      <p:sp>
        <p:nvSpPr>
          <p:cNvPr id="3" name="Content Placeholder 2"/>
          <p:cNvSpPr>
            <a:spLocks noGrp="1"/>
          </p:cNvSpPr>
          <p:nvPr>
            <p:ph idx="1"/>
          </p:nvPr>
        </p:nvSpPr>
        <p:spPr/>
        <p:txBody>
          <a:bodyPr>
            <a:normAutofit fontScale="77500" lnSpcReduction="20000"/>
          </a:bodyPr>
          <a:lstStyle/>
          <a:p>
            <a:r>
              <a:rPr lang="en-US" dirty="0"/>
              <a:t>Several factors indicate that a borrowing employer had the right to direct and control the manner of the employee’s work: (1) the employee worked the same hours as the borrowing employer; (2) she received instructions from the borrowing employer’s employees; (3) the loaning employer’s supervisors were not at the work site; (4) the borrowing employer told the employee when to start and stop working; and (5) the loaning employer relinquished its equipment to the borrower. </a:t>
            </a:r>
            <a:endParaRPr lang="en-US" i="1" dirty="0"/>
          </a:p>
          <a:p>
            <a:r>
              <a:rPr lang="en-US" dirty="0"/>
              <a:t>Courts have also considered whether the purported borrowing employer could dismiss the employee from service at its worksite, notwithstanding that the borrowing employer could not discharge the employee from her employment with the loaning employer. The fact that an employee does not receive wages from the special employer does not alone defeat a finding that he was a loaned-employee.</a:t>
            </a:r>
          </a:p>
          <a:p>
            <a:r>
              <a:rPr lang="en-US" dirty="0"/>
              <a:t>Here, even when viewed in the light most favorable to plaintiffs, the record supports only the determination that Radio had the right to direct and control the manner of plaintiffs’ work.</a:t>
            </a:r>
          </a:p>
          <a:p>
            <a:endParaRPr lang="en-US" dirty="0"/>
          </a:p>
        </p:txBody>
      </p:sp>
    </p:spTree>
    <p:extLst>
      <p:ext uri="{BB962C8B-B14F-4D97-AF65-F5344CB8AC3E}">
        <p14:creationId xmlns:p14="http://schemas.microsoft.com/office/powerpoint/2010/main" val="116342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Morales v. Herrera &amp; Radio Flyer</a:t>
            </a:r>
            <a:br>
              <a:rPr lang="en-US" dirty="0"/>
            </a:br>
            <a:r>
              <a:rPr lang="en-US" dirty="0"/>
              <a:t>2016 Il App (1</a:t>
            </a:r>
            <a:r>
              <a:rPr lang="en-US" baseline="30000" dirty="0"/>
              <a:t>st</a:t>
            </a:r>
            <a:r>
              <a:rPr lang="en-US" dirty="0"/>
              <a:t>) 153540</a:t>
            </a:r>
          </a:p>
        </p:txBody>
      </p:sp>
      <p:sp>
        <p:nvSpPr>
          <p:cNvPr id="3" name="Content Placeholder 2"/>
          <p:cNvSpPr>
            <a:spLocks noGrp="1"/>
          </p:cNvSpPr>
          <p:nvPr>
            <p:ph idx="1"/>
          </p:nvPr>
        </p:nvSpPr>
        <p:spPr/>
        <p:txBody>
          <a:bodyPr>
            <a:noAutofit/>
          </a:bodyPr>
          <a:lstStyle/>
          <a:p>
            <a:r>
              <a:rPr lang="en-US" sz="2000" dirty="0"/>
              <a:t>BUT, An employee traveling to or from work is generally not within the scope of This is because the employee’s travel results from his own decision where to live, a matter which is ordinarily of no interest to her employer. An exception exists, however, where an employer causes its employee to travel away from a regular workplace or where the employee’s travel is partly for her employer’s purposes, rather than for the purpose of conveying the employee to or from the regular workplace. </a:t>
            </a:r>
          </a:p>
          <a:p>
            <a:r>
              <a:rPr lang="en-US" sz="2000" dirty="0"/>
              <a:t>Here, the accident occurred while plaintiffs were </a:t>
            </a:r>
            <a:r>
              <a:rPr lang="en-US" sz="2000" dirty="0" err="1"/>
              <a:t>en</a:t>
            </a:r>
            <a:r>
              <a:rPr lang="en-US" sz="2000" dirty="0"/>
              <a:t> route to a distant location not of their choosing for the benefit of Radio. Additionally, plaintiffs willingly appeared early at work by 7a.m. Regardless of Express’s expectations with respect to the work site and work hours, plaintiffs were in Herrera’s car for the benefit of Radio, their borrowing employer, when the collision occurred.</a:t>
            </a:r>
          </a:p>
          <a:p>
            <a:r>
              <a:rPr lang="en-US" sz="2000" dirty="0"/>
              <a:t>Compare </a:t>
            </a:r>
            <a:r>
              <a:rPr lang="en-US" sz="2000" i="1" dirty="0" err="1"/>
              <a:t>Hindle</a:t>
            </a:r>
            <a:r>
              <a:rPr lang="en-US" sz="2000" dirty="0"/>
              <a:t>, 68 Ill. 319 (finding that the car accident occurred within the course of employment where the employer provided transportation for its crew as a business necessity, the foreman was authorized to pay the crew for time spent in travel, no public transportation was available, the worksites and hours varied, and the employees depended on the employer to provide transportation).</a:t>
            </a:r>
          </a:p>
        </p:txBody>
      </p:sp>
    </p:spTree>
    <p:extLst>
      <p:ext uri="{BB962C8B-B14F-4D97-AF65-F5344CB8AC3E}">
        <p14:creationId xmlns:p14="http://schemas.microsoft.com/office/powerpoint/2010/main" val="388536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Legislative Update</a:t>
            </a:r>
            <a:br>
              <a:rPr lang="en-US" dirty="0"/>
            </a:br>
            <a:r>
              <a:rPr lang="en-US" dirty="0"/>
              <a:t>SA#3 to SB12</a:t>
            </a:r>
          </a:p>
        </p:txBody>
      </p:sp>
      <p:sp>
        <p:nvSpPr>
          <p:cNvPr id="3" name="Content Placeholder 2"/>
          <p:cNvSpPr>
            <a:spLocks noGrp="1"/>
          </p:cNvSpPr>
          <p:nvPr>
            <p:ph idx="1"/>
          </p:nvPr>
        </p:nvSpPr>
        <p:spPr/>
        <p:txBody>
          <a:bodyPr>
            <a:normAutofit fontScale="85000" lnSpcReduction="20000"/>
          </a:bodyPr>
          <a:lstStyle/>
          <a:p>
            <a:r>
              <a:rPr lang="en-US" dirty="0"/>
              <a:t>OUT compared to original bill: traveling employee; neutral risk; intervening cause; penalty for non-authorization</a:t>
            </a:r>
          </a:p>
          <a:p>
            <a:r>
              <a:rPr lang="en-US" dirty="0"/>
              <a:t>TTD waiting period extended to “5 scheduled” days</a:t>
            </a:r>
          </a:p>
          <a:p>
            <a:r>
              <a:rPr lang="en-US" dirty="0"/>
              <a:t>Max PPD rate frozen at $775.18 for five years</a:t>
            </a:r>
          </a:p>
          <a:p>
            <a:r>
              <a:rPr lang="en-US" dirty="0"/>
              <a:t>Wage differential for “professional athletes” for “professional athletic team that is based in Illinois” limited to age 35</a:t>
            </a:r>
          </a:p>
          <a:p>
            <a:r>
              <a:rPr lang="en-US" dirty="0"/>
              <a:t>Shoulder is arm; hip is leg (Will County </a:t>
            </a:r>
            <a:r>
              <a:rPr lang="en-US"/>
              <a:t>Forest Preserve</a:t>
            </a:r>
            <a:r>
              <a:rPr lang="en-US" dirty="0"/>
              <a:t>)</a:t>
            </a:r>
          </a:p>
          <a:p>
            <a:r>
              <a:rPr lang="en-US" dirty="0"/>
              <a:t>Credit for man as a whole for “spine” injuries (“same part of the spine;” upper and lower?)</a:t>
            </a:r>
          </a:p>
          <a:p>
            <a:r>
              <a:rPr lang="en-US" dirty="0"/>
              <a:t>Section 8.1b ( Corn Belt, Flexible Staffing; Con-Way)?</a:t>
            </a:r>
          </a:p>
          <a:p>
            <a:r>
              <a:rPr lang="en-US" dirty="0"/>
              <a:t>Medical fee schedule reductions based on Medicare </a:t>
            </a:r>
          </a:p>
          <a:p>
            <a:r>
              <a:rPr lang="en-US" dirty="0"/>
              <a:t>Workers’ Compensation Transparency Task Force</a:t>
            </a:r>
          </a:p>
        </p:txBody>
      </p:sp>
    </p:spTree>
    <p:extLst>
      <p:ext uri="{BB962C8B-B14F-4D97-AF65-F5344CB8AC3E}">
        <p14:creationId xmlns:p14="http://schemas.microsoft.com/office/powerpoint/2010/main" val="280105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Calculation of Wage Differential Under 8(d)1</a:t>
            </a:r>
          </a:p>
        </p:txBody>
      </p:sp>
      <p:sp>
        <p:nvSpPr>
          <p:cNvPr id="3" name="Content Placeholder 2"/>
          <p:cNvSpPr>
            <a:spLocks noGrp="1"/>
          </p:cNvSpPr>
          <p:nvPr>
            <p:ph idx="1"/>
          </p:nvPr>
        </p:nvSpPr>
        <p:spPr/>
        <p:txBody>
          <a:bodyPr/>
          <a:lstStyle/>
          <a:p>
            <a:r>
              <a:rPr lang="en-US" dirty="0"/>
              <a:t>2/3 (x-y)</a:t>
            </a:r>
          </a:p>
          <a:p>
            <a:r>
              <a:rPr lang="en-US" dirty="0"/>
              <a:t>x = “the average amount which he would be able to earn in the full performance of his duties in the occupation in which he was engaged at the time of the accident”</a:t>
            </a:r>
          </a:p>
          <a:p>
            <a:r>
              <a:rPr lang="en-US" dirty="0"/>
              <a:t>y = “the average amount which he is earning or is able to earn in some suitable employment or business after the accident”  </a:t>
            </a:r>
          </a:p>
        </p:txBody>
      </p:sp>
    </p:spTree>
    <p:extLst>
      <p:ext uri="{BB962C8B-B14F-4D97-AF65-F5344CB8AC3E}">
        <p14:creationId xmlns:p14="http://schemas.microsoft.com/office/powerpoint/2010/main" val="365277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Carl Crittenden v. City of Chicago</a:t>
            </a:r>
          </a:p>
        </p:txBody>
      </p:sp>
      <p:sp>
        <p:nvSpPr>
          <p:cNvPr id="3" name="Content Placeholder 2"/>
          <p:cNvSpPr>
            <a:spLocks noGrp="1"/>
          </p:cNvSpPr>
          <p:nvPr>
            <p:ph idx="1"/>
          </p:nvPr>
        </p:nvSpPr>
        <p:spPr/>
        <p:txBody>
          <a:bodyPr>
            <a:normAutofit fontScale="92500" lnSpcReduction="10000"/>
          </a:bodyPr>
          <a:lstStyle/>
          <a:p>
            <a:r>
              <a:rPr lang="en-US" dirty="0"/>
              <a:t>DA 4-11-08</a:t>
            </a:r>
          </a:p>
          <a:p>
            <a:r>
              <a:rPr lang="en-US" dirty="0"/>
              <a:t>Dr. Singh light duty; Dr. </a:t>
            </a:r>
            <a:r>
              <a:rPr lang="en-US" dirty="0" err="1"/>
              <a:t>Chmell</a:t>
            </a:r>
            <a:r>
              <a:rPr lang="en-US" dirty="0"/>
              <a:t> cannot RTW to old job</a:t>
            </a:r>
          </a:p>
          <a:p>
            <a:r>
              <a:rPr lang="en-US" dirty="0" err="1"/>
              <a:t>Voc</a:t>
            </a:r>
            <a:r>
              <a:rPr lang="en-US" dirty="0"/>
              <a:t> Expert Blumenthal for Petitioner</a:t>
            </a:r>
          </a:p>
          <a:p>
            <a:pPr lvl="1"/>
            <a:r>
              <a:rPr lang="en-US" dirty="0"/>
              <a:t>Target job paid $11/</a:t>
            </a:r>
            <a:r>
              <a:rPr lang="en-US" dirty="0" err="1"/>
              <a:t>hr</a:t>
            </a:r>
            <a:endParaRPr lang="en-US" dirty="0"/>
          </a:p>
          <a:p>
            <a:pPr lvl="1"/>
            <a:r>
              <a:rPr lang="en-US" dirty="0"/>
              <a:t>Various jobs would be OK: customer service to bus driver</a:t>
            </a:r>
          </a:p>
          <a:p>
            <a:pPr lvl="1"/>
            <a:r>
              <a:rPr lang="en-US" dirty="0"/>
              <a:t>$8.25/</a:t>
            </a:r>
            <a:r>
              <a:rPr lang="en-US" dirty="0" err="1"/>
              <a:t>hr</a:t>
            </a:r>
            <a:r>
              <a:rPr lang="en-US" dirty="0"/>
              <a:t> to $13.78/</a:t>
            </a:r>
            <a:r>
              <a:rPr lang="en-US" dirty="0" err="1"/>
              <a:t>hr</a:t>
            </a:r>
            <a:r>
              <a:rPr lang="en-US" dirty="0"/>
              <a:t> (bus driver)</a:t>
            </a:r>
          </a:p>
          <a:p>
            <a:r>
              <a:rPr lang="en-US" dirty="0" err="1"/>
              <a:t>Voc</a:t>
            </a:r>
            <a:r>
              <a:rPr lang="en-US" dirty="0"/>
              <a:t> Expert Bose for Respondent</a:t>
            </a:r>
          </a:p>
          <a:p>
            <a:pPr lvl="1"/>
            <a:r>
              <a:rPr lang="en-US" dirty="0"/>
              <a:t>GED recommended</a:t>
            </a:r>
          </a:p>
          <a:p>
            <a:pPr lvl="1"/>
            <a:r>
              <a:rPr lang="en-US" dirty="0"/>
              <a:t>Contact 10 employers/</a:t>
            </a:r>
            <a:r>
              <a:rPr lang="en-US" dirty="0" err="1"/>
              <a:t>wk</a:t>
            </a:r>
            <a:endParaRPr lang="en-US" dirty="0"/>
          </a:p>
          <a:p>
            <a:pPr lvl="1"/>
            <a:r>
              <a:rPr lang="en-US" dirty="0"/>
              <a:t>Non-compliance</a:t>
            </a:r>
          </a:p>
          <a:p>
            <a:pPr lvl="1"/>
            <a:r>
              <a:rPr lang="en-US"/>
              <a:t>?? what </a:t>
            </a:r>
            <a:r>
              <a:rPr lang="en-US" dirty="0"/>
              <a:t>Petitioner could earn</a:t>
            </a:r>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427183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Carl Crittenden v. City of Chicago</a:t>
            </a:r>
            <a:br>
              <a:rPr lang="en-US" dirty="0"/>
            </a:br>
            <a:r>
              <a:rPr lang="en-US" dirty="0"/>
              <a:t>08WC19505; 14IWCC0884</a:t>
            </a:r>
          </a:p>
        </p:txBody>
      </p:sp>
      <p:sp>
        <p:nvSpPr>
          <p:cNvPr id="3" name="Content Placeholder 2"/>
          <p:cNvSpPr>
            <a:spLocks noGrp="1"/>
          </p:cNvSpPr>
          <p:nvPr>
            <p:ph idx="1"/>
          </p:nvPr>
        </p:nvSpPr>
        <p:spPr/>
        <p:txBody>
          <a:bodyPr>
            <a:noAutofit/>
          </a:bodyPr>
          <a:lstStyle/>
          <a:p>
            <a:r>
              <a:rPr lang="en-US" sz="2000" dirty="0"/>
              <a:t>Arbitrator’s decision</a:t>
            </a:r>
          </a:p>
          <a:p>
            <a:r>
              <a:rPr lang="en-US" sz="2000" dirty="0"/>
              <a:t>Arbitrator finds that Petitioner is partially incapacitated from pursuing his usual and customary line of employment and that he is entitled to benefits under Section 8( d)1. Respondent shall pay Petitioner wage differential benefits of$581.06 week for the duration of the disability, because the injuries sustained caused a loss of earnings, as provided in Section 8(d)1.</a:t>
            </a:r>
          </a:p>
          <a:p>
            <a:r>
              <a:rPr lang="en-US" sz="2000" dirty="0"/>
              <a:t>There was no dispute as to how much Petitioner would be earning, i.e., $32.79 per hour, if he could still perform that job. </a:t>
            </a:r>
          </a:p>
          <a:p>
            <a:r>
              <a:rPr lang="en-US" sz="2000" dirty="0"/>
              <a:t>Blumenthal and Bose did not rely on identical histories, but their opinions overlapped in that they both targeted cashier and customer service jobs when they evaluated Petitioner in 2010 and 2011, noting Petitioner's past retail experience. Blumenthal noted Petitioner was earning $11.00 per hour when he left his part-time job at Target. Blumenthal projected earnings of $8.25 to $13.78 per hour. Bose did not criticize this projection or make a projection of her own. The Arbitrator selects $11.00 per hour as a reasonable wage. The Arbitrator arrives at a wage differential rate of $581.06 by multiplying $32.79 by 40 hours to arrive at $1,311.60, subtracting $440.00 [$11.00/hour x 40] to arrive at $871.60 and dividing $871.60 by 2/3.</a:t>
            </a:r>
          </a:p>
        </p:txBody>
      </p:sp>
    </p:spTree>
    <p:extLst>
      <p:ext uri="{BB962C8B-B14F-4D97-AF65-F5344CB8AC3E}">
        <p14:creationId xmlns:p14="http://schemas.microsoft.com/office/powerpoint/2010/main" val="674336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Carl Crittenden v. City of Chicago</a:t>
            </a:r>
            <a:br>
              <a:rPr lang="en-US" dirty="0"/>
            </a:br>
            <a:r>
              <a:rPr lang="en-US" dirty="0"/>
              <a:t>08WC19505; 14IWCC0884</a:t>
            </a:r>
          </a:p>
        </p:txBody>
      </p:sp>
      <p:sp>
        <p:nvSpPr>
          <p:cNvPr id="3" name="Content Placeholder 2"/>
          <p:cNvSpPr>
            <a:spLocks noGrp="1"/>
          </p:cNvSpPr>
          <p:nvPr>
            <p:ph idx="1"/>
          </p:nvPr>
        </p:nvSpPr>
        <p:spPr/>
        <p:txBody>
          <a:bodyPr>
            <a:noAutofit/>
          </a:bodyPr>
          <a:lstStyle/>
          <a:p>
            <a:r>
              <a:rPr lang="en-US" sz="2000" dirty="0"/>
              <a:t>IWCC Decision</a:t>
            </a:r>
          </a:p>
          <a:p>
            <a:r>
              <a:rPr lang="en-US" sz="2000" dirty="0"/>
              <a:t>The Commission finds it is more reasonable to determine, based on a review of all of the evidence, that the Petitioner is capable of earning $13.78 per hour. This results in a weekly wage differential of $506.93. </a:t>
            </a:r>
          </a:p>
          <a:p>
            <a:r>
              <a:rPr lang="en-US" sz="2000" dirty="0"/>
              <a:t>The Commission believes that the Petitioner did not provide the effort that he should have in performing his job search, and exaggerated the difficulties he encountered in dealing with the Respondent's initial method of vocational assistance. </a:t>
            </a:r>
          </a:p>
          <a:p>
            <a:r>
              <a:rPr lang="en-US" sz="2000" dirty="0"/>
              <a:t>This lack of effort was also supported by the testimony of Julie Bose.</a:t>
            </a:r>
          </a:p>
          <a:p>
            <a:r>
              <a:rPr lang="en-US" sz="2000" dirty="0"/>
              <a:t>When a claimant is receiving weekly benefits while performing a search for alternative employment, the search is his "job" during this time. Petitioner has clearly shown entitlement to a wage differential, however his lack of effort in obtaining alternative suitable employment leads us to determine that he is capable of earning the highest amount that Mr. Blumenthal opined he was capable of earning, $13.78 per hour. </a:t>
            </a:r>
          </a:p>
          <a:p>
            <a:r>
              <a:rPr lang="en-US" sz="2000" dirty="0"/>
              <a:t>Proper weekly wage differential should be $506.93 per week. ($581.06 by Arbitrator).</a:t>
            </a:r>
          </a:p>
        </p:txBody>
      </p:sp>
    </p:spTree>
    <p:extLst>
      <p:ext uri="{BB962C8B-B14F-4D97-AF65-F5344CB8AC3E}">
        <p14:creationId xmlns:p14="http://schemas.microsoft.com/office/powerpoint/2010/main" val="711360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Crittenden v. IWCC</a:t>
            </a:r>
            <a:br>
              <a:rPr lang="en-US" dirty="0"/>
            </a:br>
            <a:r>
              <a:rPr lang="en-US" dirty="0"/>
              <a:t>2017 IL App (1</a:t>
            </a:r>
            <a:r>
              <a:rPr lang="en-US" baseline="30000" dirty="0"/>
              <a:t>st</a:t>
            </a:r>
            <a:r>
              <a:rPr lang="en-US" dirty="0"/>
              <a:t>) 160002WC</a:t>
            </a:r>
          </a:p>
        </p:txBody>
      </p:sp>
      <p:sp>
        <p:nvSpPr>
          <p:cNvPr id="3" name="Content Placeholder 2"/>
          <p:cNvSpPr>
            <a:spLocks noGrp="1"/>
          </p:cNvSpPr>
          <p:nvPr>
            <p:ph idx="1"/>
          </p:nvPr>
        </p:nvSpPr>
        <p:spPr/>
        <p:txBody>
          <a:bodyPr>
            <a:normAutofit fontScale="92500" lnSpcReduction="20000"/>
          </a:bodyPr>
          <a:lstStyle/>
          <a:p>
            <a:r>
              <a:rPr lang="en-US" dirty="0"/>
              <a:t>The claimant now appeals… For the following reasons, we reverse, vacate the Commission's decision, and remand this matter to the Commission with directions</a:t>
            </a:r>
          </a:p>
          <a:p>
            <a:r>
              <a:rPr lang="en-US" dirty="0"/>
              <a:t>The sole issue on appeal is whether the circuit court erred by confirming the Commission's decision regarding the amount of the wage differential award</a:t>
            </a:r>
          </a:p>
          <a:p>
            <a:r>
              <a:rPr lang="en-US" dirty="0"/>
              <a:t>First, as discussed in further detail below, we find that the issue raised in this case requires this court to interpret the language of the Act. To that extent, we employ a </a:t>
            </a:r>
            <a:r>
              <a:rPr lang="en-US" i="1" dirty="0"/>
              <a:t>de novo </a:t>
            </a:r>
            <a:r>
              <a:rPr lang="en-US" dirty="0"/>
              <a:t>standard of review. </a:t>
            </a:r>
          </a:p>
          <a:p>
            <a:r>
              <a:rPr lang="en-US" dirty="0"/>
              <a:t>However, once we have set forth the proper interpretation of the Act, the issue of whether the Commission properly calculated the wage differential award under the statute as we have interpreted it is subject to a manifest weight of the evidence standard of review. </a:t>
            </a:r>
          </a:p>
        </p:txBody>
      </p:sp>
    </p:spTree>
    <p:extLst>
      <p:ext uri="{BB962C8B-B14F-4D97-AF65-F5344CB8AC3E}">
        <p14:creationId xmlns:p14="http://schemas.microsoft.com/office/powerpoint/2010/main" val="282478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Crittenden v. IWCC</a:t>
            </a:r>
            <a:br>
              <a:rPr lang="en-US" dirty="0"/>
            </a:br>
            <a:r>
              <a:rPr lang="en-US" dirty="0"/>
              <a:t>2017 IL App (1</a:t>
            </a:r>
            <a:r>
              <a:rPr lang="en-US" baseline="30000" dirty="0"/>
              <a:t>st</a:t>
            </a:r>
            <a:r>
              <a:rPr lang="en-US" dirty="0"/>
              <a:t>) 160002WC</a:t>
            </a:r>
          </a:p>
        </p:txBody>
      </p:sp>
      <p:sp>
        <p:nvSpPr>
          <p:cNvPr id="3" name="Content Placeholder 2"/>
          <p:cNvSpPr>
            <a:spLocks noGrp="1"/>
          </p:cNvSpPr>
          <p:nvPr>
            <p:ph idx="1"/>
          </p:nvPr>
        </p:nvSpPr>
        <p:spPr/>
        <p:txBody>
          <a:bodyPr>
            <a:normAutofit fontScale="77500" lnSpcReduction="20000"/>
          </a:bodyPr>
          <a:lstStyle/>
          <a:p>
            <a:r>
              <a:rPr lang="en-US" dirty="0"/>
              <a:t>8(d)1: “the average amount which he…is able to earn in some suitable employment or business after the accident”</a:t>
            </a:r>
          </a:p>
          <a:p>
            <a:r>
              <a:rPr lang="en-US" dirty="0"/>
              <a:t>No Illinois court has set forth an interpretation of the particular method the Commission is required to use to establish "the average amount which [the employee] is able to earn in some suitable employment or business after the accident," in the event that the employee has not returned to work. Accordingly, we find this to be an issue of first impression and proceed to interpret the Act to resolve this legal issue.</a:t>
            </a:r>
          </a:p>
          <a:p>
            <a:r>
              <a:rPr lang="en-US" dirty="0"/>
              <a:t>If the claimant is not working at the time of the calculation, the Commission must rely on functional and vocational expert evidence</a:t>
            </a:r>
          </a:p>
          <a:p>
            <a:r>
              <a:rPr lang="en-US" dirty="0"/>
              <a:t>We hold that in order to calculate a wage differential award, the Commission must identify, based on the evidence in the record, an occupation that the claimant is able and qualified to perform, and apply the average wage for that occupation to the wage differential calculation. As a corollary to this holding, the claimant is required to introduce evidence sufficient for the Commission to identify an occupation that the claimant is able and qualified to perform and the average wage for that occupation</a:t>
            </a:r>
          </a:p>
        </p:txBody>
      </p:sp>
    </p:spTree>
    <p:extLst>
      <p:ext uri="{BB962C8B-B14F-4D97-AF65-F5344CB8AC3E}">
        <p14:creationId xmlns:p14="http://schemas.microsoft.com/office/powerpoint/2010/main" val="1284840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Crittenden v. IWCC</a:t>
            </a:r>
            <a:br>
              <a:rPr lang="en-US" dirty="0"/>
            </a:br>
            <a:r>
              <a:rPr lang="en-US" dirty="0"/>
              <a:t>2017 IL App (1</a:t>
            </a:r>
            <a:r>
              <a:rPr lang="en-US" baseline="30000" dirty="0"/>
              <a:t>st</a:t>
            </a:r>
            <a:r>
              <a:rPr lang="en-US" dirty="0"/>
              <a:t>) 160002WC</a:t>
            </a:r>
          </a:p>
        </p:txBody>
      </p:sp>
      <p:sp>
        <p:nvSpPr>
          <p:cNvPr id="3" name="Content Placeholder 2"/>
          <p:cNvSpPr>
            <a:spLocks noGrp="1"/>
          </p:cNvSpPr>
          <p:nvPr>
            <p:ph idx="1"/>
          </p:nvPr>
        </p:nvSpPr>
        <p:spPr/>
        <p:txBody>
          <a:bodyPr>
            <a:normAutofit fontScale="85000" lnSpcReduction="20000"/>
          </a:bodyPr>
          <a:lstStyle/>
          <a:p>
            <a:r>
              <a:rPr lang="en-US" dirty="0"/>
              <a:t>Having set forth the precise method that the Commission must utilize in determining "the average amount he…is able to earn in some suitable employment or business after the accident," we turn to the IWCC  decision in order to determine whether it was against the manifest weight of the evidence</a:t>
            </a:r>
          </a:p>
          <a:p>
            <a:r>
              <a:rPr lang="en-US" dirty="0"/>
              <a:t>IWCC used $13.78 as the average amount the claimant is able to earn. However, IWCC did not identify a suitable occupation for the claimant and, accordingly, did not identify $13.78 as the average amount the claimant is able to earn in any suitable occupation.</a:t>
            </a:r>
          </a:p>
          <a:p>
            <a:r>
              <a:rPr lang="en-US" dirty="0"/>
              <a:t>In the record, $13.78 was identified in Blumenthal's report as the average wage of a school bus driver. However, the record is clear that, at the time of the hearing, claimant did not possess a driver's license. He was not qualified to drive a school bus. There is no other evidence in the record reflecting an occupation that the claimant is able and qualified to perform that has an average wage of $13.78 per hour. Accordingly, </a:t>
            </a:r>
            <a:r>
              <a:rPr lang="en-US"/>
              <a:t>the IWCC calculation </a:t>
            </a:r>
            <a:r>
              <a:rPr lang="en-US" dirty="0"/>
              <a:t>of the claimant's wage differential is against the manifest weight of the evidence. </a:t>
            </a:r>
          </a:p>
        </p:txBody>
      </p:sp>
    </p:spTree>
    <p:extLst>
      <p:ext uri="{BB962C8B-B14F-4D97-AF65-F5344CB8AC3E}">
        <p14:creationId xmlns:p14="http://schemas.microsoft.com/office/powerpoint/2010/main" val="4187243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Morales v. Herrera &amp; Radio Flyer</a:t>
            </a:r>
            <a:br>
              <a:rPr lang="en-US" dirty="0"/>
            </a:br>
            <a:r>
              <a:rPr lang="en-US" dirty="0"/>
              <a:t>2016 Il App (1</a:t>
            </a:r>
            <a:r>
              <a:rPr lang="en-US" baseline="30000" dirty="0"/>
              <a:t>st</a:t>
            </a:r>
            <a:r>
              <a:rPr lang="en-US" dirty="0"/>
              <a:t>) 153540</a:t>
            </a:r>
          </a:p>
        </p:txBody>
      </p:sp>
      <p:sp>
        <p:nvSpPr>
          <p:cNvPr id="3" name="Content Placeholder 2"/>
          <p:cNvSpPr>
            <a:spLocks noGrp="1"/>
          </p:cNvSpPr>
          <p:nvPr>
            <p:ph idx="1"/>
          </p:nvPr>
        </p:nvSpPr>
        <p:spPr/>
        <p:txBody>
          <a:bodyPr>
            <a:normAutofit fontScale="92500" lnSpcReduction="20000"/>
          </a:bodyPr>
          <a:lstStyle/>
          <a:p>
            <a:r>
              <a:rPr lang="en-US" dirty="0"/>
              <a:t>Plaintiffs Maria Morales and Maricela Sanchez were employees of Express Employment Professionals (Express), a temporary employment agency. On April 21, 2010, Express sent plaintiffs to work at Radio Flyer, Inc. (Radio), located at 6515 West Grand Avenue in Chicago.</a:t>
            </a:r>
          </a:p>
          <a:p>
            <a:r>
              <a:rPr lang="en-US" dirty="0"/>
              <a:t>While Alberto Herrera, a supervisor at Radio, was driving plaintiffs from Radio’s Chicago facility to its Elwood facility, a collision occurred. Plaintiffs received workers’ compensation benefits through Express but nonetheless commenced this action against defendants Radio and Herrera. </a:t>
            </a:r>
          </a:p>
          <a:p>
            <a:r>
              <a:rPr lang="en-US" dirty="0"/>
              <a:t>The trial court subsequently granted defendants summary judgment, finding that the exclusive remedy provision of the WCA barred plaintiffs’ claims because plaintiffs were Radio’s borrowed employees and the collision arose in the course of employment.</a:t>
            </a:r>
          </a:p>
          <a:p>
            <a:r>
              <a:rPr lang="en-US" dirty="0"/>
              <a:t>We affirm the trial court’s judgment.</a:t>
            </a:r>
          </a:p>
        </p:txBody>
      </p:sp>
    </p:spTree>
    <p:extLst>
      <p:ext uri="{BB962C8B-B14F-4D97-AF65-F5344CB8AC3E}">
        <p14:creationId xmlns:p14="http://schemas.microsoft.com/office/powerpoint/2010/main" val="2917442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2107</Words>
  <Application>Microsoft Office PowerPoint</Application>
  <PresentationFormat>Widescreen</PresentationFormat>
  <Paragraphs>78</Paragraphs>
  <Slides>13</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WCLA MCLE 3-22-2017</vt:lpstr>
      <vt:lpstr>Calculation of Wage Differential Under 8(d)1</vt:lpstr>
      <vt:lpstr>Carl Crittenden v. City of Chicago</vt:lpstr>
      <vt:lpstr>Carl Crittenden v. City of Chicago 08WC19505; 14IWCC0884</vt:lpstr>
      <vt:lpstr>Carl Crittenden v. City of Chicago 08WC19505; 14IWCC0884</vt:lpstr>
      <vt:lpstr>Crittenden v. IWCC 2017 IL App (1st) 160002WC</vt:lpstr>
      <vt:lpstr>Crittenden v. IWCC 2017 IL App (1st) 160002WC</vt:lpstr>
      <vt:lpstr>Crittenden v. IWCC 2017 IL App (1st) 160002WC</vt:lpstr>
      <vt:lpstr>Morales v. Herrera &amp; Radio Flyer 2016 Il App (1st) 153540</vt:lpstr>
      <vt:lpstr>Morales v. Herrera &amp; Radio Flyer 2016 Il App (1st) 153540</vt:lpstr>
      <vt:lpstr>Morales v. Herrera &amp; Radio Flyer 2016 Il App (1st) 153540</vt:lpstr>
      <vt:lpstr>Morales v. Herrera &amp; Radio Flyer 2016 Il App (1st) 153540</vt:lpstr>
      <vt:lpstr>Legislative Update SA#3 to SB12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3-22-2017</dc:title>
  <dc:creator>David B. Menchetti</dc:creator>
  <cp:lastModifiedBy>Owner</cp:lastModifiedBy>
  <cp:revision>22</cp:revision>
  <cp:lastPrinted>2017-03-21T11:34:00Z</cp:lastPrinted>
  <dcterms:created xsi:type="dcterms:W3CDTF">2017-03-17T12:06:21Z</dcterms:created>
  <dcterms:modified xsi:type="dcterms:W3CDTF">2017-03-22T16:29:49Z</dcterms:modified>
</cp:coreProperties>
</file>